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2"/>
  </p:notesMasterIdLst>
  <p:sldIdLst>
    <p:sldId id="329" r:id="rId2"/>
    <p:sldId id="265" r:id="rId3"/>
    <p:sldId id="264" r:id="rId4"/>
    <p:sldId id="262" r:id="rId5"/>
    <p:sldId id="267" r:id="rId6"/>
    <p:sldId id="333" r:id="rId7"/>
    <p:sldId id="268" r:id="rId8"/>
    <p:sldId id="269" r:id="rId9"/>
    <p:sldId id="272" r:id="rId10"/>
    <p:sldId id="270" r:id="rId11"/>
    <p:sldId id="271" r:id="rId12"/>
    <p:sldId id="260" r:id="rId13"/>
    <p:sldId id="259" r:id="rId14"/>
    <p:sldId id="276" r:id="rId15"/>
    <p:sldId id="325" r:id="rId16"/>
    <p:sldId id="326" r:id="rId17"/>
    <p:sldId id="32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4" r:id="rId33"/>
    <p:sldId id="295" r:id="rId34"/>
    <p:sldId id="296" r:id="rId35"/>
    <p:sldId id="297" r:id="rId36"/>
    <p:sldId id="298" r:id="rId37"/>
    <p:sldId id="332" r:id="rId38"/>
    <p:sldId id="300" r:id="rId39"/>
    <p:sldId id="301" r:id="rId40"/>
    <p:sldId id="302" r:id="rId41"/>
    <p:sldId id="303" r:id="rId42"/>
    <p:sldId id="304" r:id="rId43"/>
    <p:sldId id="306" r:id="rId44"/>
    <p:sldId id="307" r:id="rId45"/>
    <p:sldId id="308" r:id="rId46"/>
    <p:sldId id="309" r:id="rId47"/>
    <p:sldId id="310" r:id="rId48"/>
    <p:sldId id="311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31" r:id="rId61"/>
  </p:sldIdLst>
  <p:sldSz cx="9144000" cy="6858000" type="screen4x3"/>
  <p:notesSz cx="6858000" cy="9144000"/>
  <p:embeddedFontLst>
    <p:embeddedFont>
      <p:font typeface="Calligraph"/>
      <p:regular r:id="rId63"/>
    </p:embeddedFont>
    <p:embeddedFont>
      <p:font typeface="Calibri" pitchFamily="34" charset="0"/>
      <p:regular r:id="rId64"/>
      <p:bold r:id="rId65"/>
      <p:italic r:id="rId66"/>
      <p:boldItalic r:id="rId6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4E576-AAC6-4B73-BB52-F5E300FF0B0F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917E0-54C3-4F1F-93FD-695562FC7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B6C8-57D8-432A-863C-6E02FE28FED1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B6C8-57D8-432A-863C-6E02FE28FED1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B6C8-57D8-432A-863C-6E02FE28FED1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2844" y="142852"/>
            <a:ext cx="5572164" cy="221457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/>
          <a:lstStyle>
            <a:lvl1pPr algn="ctr">
              <a:defRPr sz="4400"/>
            </a:lvl1pPr>
          </a:lstStyle>
          <a:p>
            <a:r>
              <a:rPr lang="ru-RU" dirty="0" smtClean="0"/>
              <a:t>Текст</a:t>
            </a:r>
            <a:br>
              <a:rPr lang="ru-RU" dirty="0" smtClean="0"/>
            </a:br>
            <a:r>
              <a:rPr lang="ru-RU" dirty="0" smtClean="0"/>
              <a:t>заголовка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358346" y="2428868"/>
            <a:ext cx="3000396" cy="500066"/>
          </a:xfrm>
          <a:gradFill>
            <a:gsLst>
              <a:gs pos="0">
                <a:schemeClr val="accent3">
                  <a:shade val="51000"/>
                  <a:satMod val="130000"/>
                  <a:alpha val="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 marL="0" indent="0" algn="ctr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Текст подзаголовка</a:t>
            </a:r>
            <a:endParaRPr lang="en-US" dirty="0"/>
          </a:p>
        </p:txBody>
      </p:sp>
      <p:pic>
        <p:nvPicPr>
          <p:cNvPr id="17" name="Рисунок 16" descr="Котено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0"/>
            <a:ext cx="3357554" cy="25215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86612" y="6273225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МОУ СОШ №87</a:t>
            </a:r>
          </a:p>
          <a:p>
            <a:pPr algn="ctr"/>
            <a:r>
              <a:rPr lang="ru-RU" sz="1600" b="1" dirty="0" smtClean="0"/>
              <a:t>2011г</a:t>
            </a:r>
            <a:endParaRPr lang="ru-RU" sz="1600" b="1" dirty="0"/>
          </a:p>
        </p:txBody>
      </p:sp>
      <p:pic>
        <p:nvPicPr>
          <p:cNvPr id="20" name="Рисунок 19" descr="Цирк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883152"/>
            <a:ext cx="5143504" cy="2974848"/>
          </a:xfrm>
          <a:prstGeom prst="rect">
            <a:avLst/>
          </a:prstGeom>
        </p:spPr>
      </p:pic>
      <p:pic>
        <p:nvPicPr>
          <p:cNvPr id="22" name="Котенок2(1).wav">
            <a:hlinkClick r:id="" action="ppaction://media"/>
          </p:cNvPr>
          <p:cNvPicPr>
            <a:picLocks noRot="1" noChangeAspect="1"/>
          </p:cNvPicPr>
          <p:nvPr>
            <a:wavAudioFile r:embed="rId1" name="Котенок2(1).wav"/>
          </p:nvPr>
        </p:nvPicPr>
        <p:blipFill>
          <a:blip r:embed="rId5" cstate="print"/>
          <a:stretch>
            <a:fillRect/>
          </a:stretch>
        </p:blipFill>
        <p:spPr>
          <a:xfrm>
            <a:off x="9572660" y="3571876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4876" y="4143380"/>
            <a:ext cx="4214842" cy="1384995"/>
          </a:xfrm>
          <a:prstGeom prst="rect">
            <a:avLst/>
          </a:prstGeom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 smtClean="0"/>
              <a:t>Презентация учителя начальных классов</a:t>
            </a:r>
          </a:p>
          <a:p>
            <a:pPr algn="ctr">
              <a:spcBef>
                <a:spcPts val="0"/>
              </a:spcBef>
            </a:pPr>
            <a:r>
              <a:rPr lang="ru-RU" sz="2800" b="1" dirty="0" smtClean="0"/>
              <a:t>Бобровой И.И.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101" grpId="0" animBg="1"/>
      <p:bldP spid="410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DC958-23CB-4F01-97EA-4591F2A6073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FDD437-AF09-4A00-BB47-D210BDE79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DC958-23CB-4F01-97EA-4591F2A6073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FDD437-AF09-4A00-BB47-D210BDE79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FEDC958-23CB-4F01-97EA-4591F2A6073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CFDD437-AF09-4A00-BB47-D210BDE79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FEDC958-23CB-4F01-97EA-4591F2A6073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CFDD437-AF09-4A00-BB47-D210BDE79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FEDC958-23CB-4F01-97EA-4591F2A6073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CFDD437-AF09-4A00-BB47-D210BDE79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00948" cy="7461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DC958-23CB-4F01-97EA-4591F2A6073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FDD437-AF09-4A00-BB47-D210BDE79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DC958-23CB-4F01-97EA-4591F2A6073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FDD437-AF09-4A00-BB47-D210BDE79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DC958-23CB-4F01-97EA-4591F2A6073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FDD437-AF09-4A00-BB47-D210BDE79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DC958-23CB-4F01-97EA-4591F2A6073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FDD437-AF09-4A00-BB47-D210BDE79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DC958-23CB-4F01-97EA-4591F2A6073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FDD437-AF09-4A00-BB47-D210BDE79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DC958-23CB-4F01-97EA-4591F2A6073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FDD437-AF09-4A00-BB47-D210BDE79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DC958-23CB-4F01-97EA-4591F2A6073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FDD437-AF09-4A00-BB47-D210BDE79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DC958-23CB-4F01-97EA-4591F2A6073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FDD437-AF09-4A00-BB47-D210BDE79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FEDC958-23CB-4F01-97EA-4591F2A6073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CFDD437-AF09-4A00-BB47-D210BDE79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pic>
        <p:nvPicPr>
          <p:cNvPr id="11" name="Рисунок 10" descr="Кот на дереве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44386" y="1"/>
            <a:ext cx="999613" cy="11429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9.xml"/><Relationship Id="rId18" Type="http://schemas.openxmlformats.org/officeDocument/2006/relationships/slide" Target="slide30.xml"/><Relationship Id="rId26" Type="http://schemas.openxmlformats.org/officeDocument/2006/relationships/slide" Target="slide23.xml"/><Relationship Id="rId39" Type="http://schemas.openxmlformats.org/officeDocument/2006/relationships/slide" Target="slide39.xml"/><Relationship Id="rId21" Type="http://schemas.openxmlformats.org/officeDocument/2006/relationships/slide" Target="slide18.xml"/><Relationship Id="rId34" Type="http://schemas.openxmlformats.org/officeDocument/2006/relationships/slide" Target="slide34.xml"/><Relationship Id="rId42" Type="http://schemas.openxmlformats.org/officeDocument/2006/relationships/slide" Target="slide49.xml"/><Relationship Id="rId47" Type="http://schemas.openxmlformats.org/officeDocument/2006/relationships/slide" Target="slide53.xml"/><Relationship Id="rId50" Type="http://schemas.openxmlformats.org/officeDocument/2006/relationships/slide" Target="slide56.xml"/><Relationship Id="rId55" Type="http://schemas.openxmlformats.org/officeDocument/2006/relationships/slide" Target="slide45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29.xml"/><Relationship Id="rId25" Type="http://schemas.openxmlformats.org/officeDocument/2006/relationships/slide" Target="slide22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46" Type="http://schemas.openxmlformats.org/officeDocument/2006/relationships/slide" Target="slide52.xml"/><Relationship Id="rId2" Type="http://schemas.openxmlformats.org/officeDocument/2006/relationships/slide" Target="slide14.xml"/><Relationship Id="rId16" Type="http://schemas.openxmlformats.org/officeDocument/2006/relationships/slide" Target="slide12.xml"/><Relationship Id="rId20" Type="http://schemas.openxmlformats.org/officeDocument/2006/relationships/image" Target="../media/image5.png"/><Relationship Id="rId29" Type="http://schemas.openxmlformats.org/officeDocument/2006/relationships/slide" Target="slide26.xml"/><Relationship Id="rId41" Type="http://schemas.openxmlformats.org/officeDocument/2006/relationships/slide" Target="slide41.xml"/><Relationship Id="rId54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7.xml"/><Relationship Id="rId24" Type="http://schemas.openxmlformats.org/officeDocument/2006/relationships/slide" Target="slide21.xml"/><Relationship Id="rId32" Type="http://schemas.openxmlformats.org/officeDocument/2006/relationships/slide" Target="slide42.xml"/><Relationship Id="rId37" Type="http://schemas.openxmlformats.org/officeDocument/2006/relationships/slide" Target="slide37.xml"/><Relationship Id="rId40" Type="http://schemas.openxmlformats.org/officeDocument/2006/relationships/slide" Target="slide40.xml"/><Relationship Id="rId45" Type="http://schemas.openxmlformats.org/officeDocument/2006/relationships/slide" Target="slide51.xml"/><Relationship Id="rId53" Type="http://schemas.openxmlformats.org/officeDocument/2006/relationships/slide" Target="slide43.xml"/><Relationship Id="rId58" Type="http://schemas.openxmlformats.org/officeDocument/2006/relationships/slide" Target="slide48.xml"/><Relationship Id="rId5" Type="http://schemas.openxmlformats.org/officeDocument/2006/relationships/slide" Target="slide17.xml"/><Relationship Id="rId15" Type="http://schemas.openxmlformats.org/officeDocument/2006/relationships/slide" Target="slide11.xml"/><Relationship Id="rId23" Type="http://schemas.openxmlformats.org/officeDocument/2006/relationships/slide" Target="slide19.xml"/><Relationship Id="rId28" Type="http://schemas.openxmlformats.org/officeDocument/2006/relationships/slide" Target="slide25.xml"/><Relationship Id="rId36" Type="http://schemas.openxmlformats.org/officeDocument/2006/relationships/slide" Target="slide36.xml"/><Relationship Id="rId49" Type="http://schemas.openxmlformats.org/officeDocument/2006/relationships/slide" Target="slide55.xml"/><Relationship Id="rId57" Type="http://schemas.openxmlformats.org/officeDocument/2006/relationships/slide" Target="slide47.xml"/><Relationship Id="rId10" Type="http://schemas.openxmlformats.org/officeDocument/2006/relationships/slide" Target="slide6.xml"/><Relationship Id="rId19" Type="http://schemas.openxmlformats.org/officeDocument/2006/relationships/slide" Target="slide31.xml"/><Relationship Id="rId31" Type="http://schemas.openxmlformats.org/officeDocument/2006/relationships/slide" Target="slide32.xml"/><Relationship Id="rId44" Type="http://schemas.openxmlformats.org/officeDocument/2006/relationships/slide" Target="slide50.xml"/><Relationship Id="rId52" Type="http://schemas.openxmlformats.org/officeDocument/2006/relationships/slide" Target="slide58.xml"/><Relationship Id="rId4" Type="http://schemas.openxmlformats.org/officeDocument/2006/relationships/slide" Target="slide16.xml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28.xml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5.xml"/><Relationship Id="rId43" Type="http://schemas.openxmlformats.org/officeDocument/2006/relationships/slide" Target="slide59.xml"/><Relationship Id="rId48" Type="http://schemas.openxmlformats.org/officeDocument/2006/relationships/slide" Target="slide54.xml"/><Relationship Id="rId56" Type="http://schemas.openxmlformats.org/officeDocument/2006/relationships/slide" Target="slide46.xml"/><Relationship Id="rId8" Type="http://schemas.openxmlformats.org/officeDocument/2006/relationships/slide" Target="slide4.xml"/><Relationship Id="rId51" Type="http://schemas.openxmlformats.org/officeDocument/2006/relationships/slide" Target="slide57.xml"/><Relationship Id="rId3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43063" y="285750"/>
            <a:ext cx="3186112" cy="746125"/>
          </a:xfrm>
        </p:spPr>
        <p:txBody>
          <a:bodyPr/>
          <a:lstStyle/>
          <a:p>
            <a:r>
              <a:rPr lang="ru-RU" u="sng" dirty="0" smtClean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5572132" cy="4214813"/>
          </a:xfrm>
        </p:spPr>
        <p:txBody>
          <a:bodyPr/>
          <a:lstStyle/>
          <a:p>
            <a:pPr marL="0" indent="0">
              <a:lnSpc>
                <a:spcPts val="42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1A03A1"/>
                </a:solidFill>
              </a:rPr>
              <a:t> имя существительное</a:t>
            </a:r>
          </a:p>
          <a:p>
            <a:pPr marL="0" indent="0">
              <a:lnSpc>
                <a:spcPts val="42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1A03A1"/>
                </a:solidFill>
              </a:rPr>
              <a:t> и</a:t>
            </a:r>
            <a:r>
              <a:rPr lang="ru-RU" sz="2800" b="1" kern="800" spc="-100" dirty="0" smtClean="0">
                <a:solidFill>
                  <a:srgbClr val="1A03A1"/>
                </a:solidFill>
              </a:rPr>
              <a:t>мя прилагательное</a:t>
            </a:r>
          </a:p>
          <a:p>
            <a:pPr marL="0" indent="0">
              <a:lnSpc>
                <a:spcPts val="42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800" b="1" kern="800" spc="-100" dirty="0" smtClean="0">
                <a:solidFill>
                  <a:srgbClr val="1A03A1"/>
                </a:solidFill>
              </a:rPr>
              <a:t> г</a:t>
            </a:r>
            <a:r>
              <a:rPr lang="ru-RU" sz="2800" b="1" dirty="0" smtClean="0">
                <a:solidFill>
                  <a:srgbClr val="1A03A1"/>
                </a:solidFill>
              </a:rPr>
              <a:t>лагол</a:t>
            </a:r>
          </a:p>
          <a:p>
            <a:pPr marL="0" indent="0">
              <a:lnSpc>
                <a:spcPts val="42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1A03A1"/>
                </a:solidFill>
              </a:rPr>
              <a:t> местоимение</a:t>
            </a:r>
          </a:p>
          <a:p>
            <a:pPr marL="0" indent="0">
              <a:lnSpc>
                <a:spcPts val="42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1A03A1"/>
                </a:solidFill>
              </a:rPr>
              <a:t> комбинированные задания</a:t>
            </a:r>
          </a:p>
          <a:p>
            <a:pPr marL="0" indent="0">
              <a:lnSpc>
                <a:spcPts val="42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1A03A1"/>
                </a:solidFill>
              </a:rPr>
              <a:t> сформировать группы слов</a:t>
            </a:r>
          </a:p>
          <a:p>
            <a:pPr marL="0" indent="0">
              <a:lnSpc>
                <a:spcPts val="42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1A03A1"/>
                </a:solidFill>
              </a:rPr>
              <a:t> логические задания</a:t>
            </a:r>
          </a:p>
          <a:p>
            <a:pPr marL="0" indent="0">
              <a:spcBef>
                <a:spcPts val="0"/>
              </a:spcBef>
              <a:defRPr/>
            </a:pPr>
            <a:endParaRPr lang="ru-RU" sz="2800" b="1" dirty="0" smtClean="0">
              <a:solidFill>
                <a:srgbClr val="1A03A1"/>
              </a:solidFill>
            </a:endParaRPr>
          </a:p>
          <a:p>
            <a:pPr>
              <a:buFontTx/>
              <a:buChar char="-"/>
              <a:defRPr/>
            </a:pPr>
            <a:endParaRPr lang="ru-RU" sz="24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000768"/>
            <a:ext cx="914399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Для возвращения в раздел </a:t>
            </a:r>
            <a:r>
              <a:rPr lang="ru-RU" sz="2000" b="1" dirty="0" smtClean="0">
                <a:solidFill>
                  <a:srgbClr val="C00000"/>
                </a:solidFill>
              </a:rPr>
              <a:t>«Содержание</a:t>
            </a:r>
            <a:r>
              <a:rPr lang="ru-RU" sz="2000" b="1" dirty="0">
                <a:solidFill>
                  <a:srgbClr val="C00000"/>
                </a:solidFill>
              </a:rPr>
              <a:t>» из любого </a:t>
            </a:r>
            <a:r>
              <a:rPr lang="ru-RU" sz="2000" b="1" dirty="0" smtClean="0">
                <a:solidFill>
                  <a:srgbClr val="C00000"/>
                </a:solidFill>
              </a:rPr>
              <a:t>слайда </a:t>
            </a:r>
            <a:r>
              <a:rPr lang="ru-RU" sz="2000" b="1" dirty="0">
                <a:solidFill>
                  <a:srgbClr val="C00000"/>
                </a:solidFill>
              </a:rPr>
              <a:t>кликните мышкой по картинке </a:t>
            </a:r>
            <a:r>
              <a:rPr lang="ru-RU" sz="2000" b="1" dirty="0" smtClean="0">
                <a:solidFill>
                  <a:srgbClr val="C00000"/>
                </a:solidFill>
              </a:rPr>
              <a:t>с котенком в правом верхнем углу страницы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3375" y="1428750"/>
            <a:ext cx="464346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Для выбора </a:t>
            </a:r>
            <a:r>
              <a:rPr lang="ru-RU" b="1" dirty="0" smtClean="0">
                <a:solidFill>
                  <a:srgbClr val="C00000"/>
                </a:solidFill>
              </a:rPr>
              <a:t>упражнения </a:t>
            </a:r>
            <a:r>
              <a:rPr lang="ru-RU" b="1" dirty="0">
                <a:solidFill>
                  <a:srgbClr val="C00000"/>
                </a:solidFill>
              </a:rPr>
              <a:t>кликните мышкой по ромбику с номером </a:t>
            </a:r>
            <a:r>
              <a:rPr lang="ru-RU" b="1" dirty="0" smtClean="0">
                <a:solidFill>
                  <a:srgbClr val="C00000"/>
                </a:solidFill>
              </a:rPr>
              <a:t>слайда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3749673" y="3893353"/>
            <a:ext cx="3786206" cy="1588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Ромб 27">
            <a:hlinkClick r:id="rId2" action="ppaction://hlinksldjump"/>
          </p:cNvPr>
          <p:cNvSpPr/>
          <p:nvPr/>
        </p:nvSpPr>
        <p:spPr>
          <a:xfrm>
            <a:off x="5715008" y="2714620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15</a:t>
            </a:r>
            <a:endParaRPr lang="ru-RU" sz="1400" b="1" dirty="0"/>
          </a:p>
        </p:txBody>
      </p:sp>
      <p:sp>
        <p:nvSpPr>
          <p:cNvPr id="29" name="Ромб 28">
            <a:hlinkClick r:id="rId3" action="ppaction://hlinksldjump"/>
          </p:cNvPr>
          <p:cNvSpPr/>
          <p:nvPr/>
        </p:nvSpPr>
        <p:spPr>
          <a:xfrm>
            <a:off x="6023823" y="2714620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16</a:t>
            </a:r>
            <a:endParaRPr lang="ru-RU" sz="1400" b="1" dirty="0"/>
          </a:p>
        </p:txBody>
      </p:sp>
      <p:sp>
        <p:nvSpPr>
          <p:cNvPr id="30" name="Ромб 29">
            <a:hlinkClick r:id="rId4" action="ppaction://hlinksldjump"/>
          </p:cNvPr>
          <p:cNvSpPr/>
          <p:nvPr/>
        </p:nvSpPr>
        <p:spPr>
          <a:xfrm>
            <a:off x="6332638" y="2714620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17</a:t>
            </a:r>
            <a:endParaRPr lang="ru-RU" sz="1400" b="1" dirty="0"/>
          </a:p>
        </p:txBody>
      </p:sp>
      <p:sp>
        <p:nvSpPr>
          <p:cNvPr id="31" name="Ромб 30">
            <a:hlinkClick r:id="rId5" action="ppaction://hlinksldjump"/>
          </p:cNvPr>
          <p:cNvSpPr/>
          <p:nvPr/>
        </p:nvSpPr>
        <p:spPr>
          <a:xfrm>
            <a:off x="6641454" y="2714620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18</a:t>
            </a:r>
            <a:endParaRPr lang="ru-RU" sz="1400" b="1" dirty="0"/>
          </a:p>
        </p:txBody>
      </p:sp>
      <p:sp>
        <p:nvSpPr>
          <p:cNvPr id="37" name="Ромб 36">
            <a:hlinkClick r:id="" action="ppaction://hlinkshowjump?jump=nextslide"/>
          </p:cNvPr>
          <p:cNvSpPr/>
          <p:nvPr/>
        </p:nvSpPr>
        <p:spPr>
          <a:xfrm>
            <a:off x="5715008" y="2176304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38" name="Ромб 37">
            <a:hlinkClick r:id="rId6" action="ppaction://hlinksldjump"/>
          </p:cNvPr>
          <p:cNvSpPr/>
          <p:nvPr/>
        </p:nvSpPr>
        <p:spPr>
          <a:xfrm>
            <a:off x="8715404" y="217630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14</a:t>
            </a:r>
            <a:endParaRPr lang="ru-RU" sz="1400" b="1" dirty="0"/>
          </a:p>
        </p:txBody>
      </p:sp>
      <p:sp>
        <p:nvSpPr>
          <p:cNvPr id="39" name="Ромб 38">
            <a:hlinkClick r:id="rId7" action="ppaction://hlinksldjump"/>
          </p:cNvPr>
          <p:cNvSpPr/>
          <p:nvPr/>
        </p:nvSpPr>
        <p:spPr>
          <a:xfrm>
            <a:off x="5989815" y="217630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40" name="Ромб 39">
            <a:hlinkClick r:id="rId8" action="ppaction://hlinksldjump"/>
          </p:cNvPr>
          <p:cNvSpPr/>
          <p:nvPr/>
        </p:nvSpPr>
        <p:spPr>
          <a:xfrm>
            <a:off x="6262374" y="217630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41" name="Ромб 40">
            <a:hlinkClick r:id="rId9" action="ppaction://hlinksldjump"/>
          </p:cNvPr>
          <p:cNvSpPr/>
          <p:nvPr/>
        </p:nvSpPr>
        <p:spPr>
          <a:xfrm>
            <a:off x="6534933" y="217630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6</a:t>
            </a:r>
            <a:endParaRPr lang="ru-RU" sz="1400" b="1" dirty="0"/>
          </a:p>
        </p:txBody>
      </p:sp>
      <p:sp>
        <p:nvSpPr>
          <p:cNvPr id="42" name="Ромб 41">
            <a:hlinkClick r:id="rId10" action="ppaction://hlinksldjump"/>
          </p:cNvPr>
          <p:cNvSpPr/>
          <p:nvPr/>
        </p:nvSpPr>
        <p:spPr>
          <a:xfrm>
            <a:off x="6807492" y="217630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7</a:t>
            </a:r>
            <a:endParaRPr lang="ru-RU" sz="1400" b="1" dirty="0"/>
          </a:p>
        </p:txBody>
      </p:sp>
      <p:sp>
        <p:nvSpPr>
          <p:cNvPr id="43" name="Ромб 42">
            <a:hlinkClick r:id="rId11" action="ppaction://hlinksldjump"/>
          </p:cNvPr>
          <p:cNvSpPr/>
          <p:nvPr/>
        </p:nvSpPr>
        <p:spPr>
          <a:xfrm>
            <a:off x="7080051" y="217630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8</a:t>
            </a:r>
            <a:endParaRPr lang="ru-RU" sz="1400" b="1" dirty="0"/>
          </a:p>
        </p:txBody>
      </p:sp>
      <p:sp>
        <p:nvSpPr>
          <p:cNvPr id="44" name="Ромб 43">
            <a:hlinkClick r:id="rId12" action="ppaction://hlinksldjump"/>
          </p:cNvPr>
          <p:cNvSpPr/>
          <p:nvPr/>
        </p:nvSpPr>
        <p:spPr>
          <a:xfrm>
            <a:off x="7352610" y="217630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9</a:t>
            </a:r>
            <a:endParaRPr lang="ru-RU" sz="1400" b="1" dirty="0"/>
          </a:p>
        </p:txBody>
      </p:sp>
      <p:sp>
        <p:nvSpPr>
          <p:cNvPr id="45" name="Ромб 44">
            <a:hlinkClick r:id="rId13" action="ppaction://hlinksldjump"/>
          </p:cNvPr>
          <p:cNvSpPr/>
          <p:nvPr/>
        </p:nvSpPr>
        <p:spPr>
          <a:xfrm>
            <a:off x="7625169" y="217630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10</a:t>
            </a:r>
            <a:endParaRPr lang="ru-RU" sz="1400" b="1" dirty="0"/>
          </a:p>
        </p:txBody>
      </p:sp>
      <p:sp>
        <p:nvSpPr>
          <p:cNvPr id="46" name="Ромб 45">
            <a:hlinkClick r:id="rId14" action="ppaction://hlinksldjump"/>
          </p:cNvPr>
          <p:cNvSpPr/>
          <p:nvPr/>
        </p:nvSpPr>
        <p:spPr>
          <a:xfrm>
            <a:off x="7897728" y="217630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11</a:t>
            </a:r>
            <a:endParaRPr lang="ru-RU" sz="1400" b="1" dirty="0"/>
          </a:p>
        </p:txBody>
      </p:sp>
      <p:sp>
        <p:nvSpPr>
          <p:cNvPr id="47" name="Ромб 46">
            <a:hlinkClick r:id="rId15" action="ppaction://hlinksldjump"/>
          </p:cNvPr>
          <p:cNvSpPr/>
          <p:nvPr/>
        </p:nvSpPr>
        <p:spPr>
          <a:xfrm>
            <a:off x="8170287" y="217630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12</a:t>
            </a:r>
            <a:endParaRPr lang="ru-RU" sz="1400" b="1" dirty="0"/>
          </a:p>
        </p:txBody>
      </p:sp>
      <p:sp>
        <p:nvSpPr>
          <p:cNvPr id="48" name="Ромб 47">
            <a:hlinkClick r:id="rId16" action="ppaction://hlinksldjump"/>
          </p:cNvPr>
          <p:cNvSpPr/>
          <p:nvPr/>
        </p:nvSpPr>
        <p:spPr>
          <a:xfrm>
            <a:off x="8442846" y="217630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13</a:t>
            </a:r>
            <a:endParaRPr lang="ru-RU" sz="1400" b="1" dirty="0"/>
          </a:p>
        </p:txBody>
      </p:sp>
      <p:sp>
        <p:nvSpPr>
          <p:cNvPr id="49" name="Ромб 48">
            <a:hlinkClick r:id="rId17" action="ppaction://hlinksldjump"/>
          </p:cNvPr>
          <p:cNvSpPr/>
          <p:nvPr/>
        </p:nvSpPr>
        <p:spPr>
          <a:xfrm>
            <a:off x="5715008" y="3786190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30</a:t>
            </a:r>
            <a:endParaRPr lang="ru-RU" sz="1400" b="1" dirty="0"/>
          </a:p>
        </p:txBody>
      </p:sp>
      <p:sp>
        <p:nvSpPr>
          <p:cNvPr id="50" name="Ромб 49">
            <a:hlinkClick r:id="rId18" action="ppaction://hlinksldjump"/>
          </p:cNvPr>
          <p:cNvSpPr/>
          <p:nvPr/>
        </p:nvSpPr>
        <p:spPr>
          <a:xfrm>
            <a:off x="6035355" y="3786190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31</a:t>
            </a:r>
            <a:endParaRPr lang="ru-RU" sz="1400" b="1" dirty="0"/>
          </a:p>
        </p:txBody>
      </p:sp>
      <p:sp>
        <p:nvSpPr>
          <p:cNvPr id="51" name="Ромб 50">
            <a:hlinkClick r:id="rId19" action="ppaction://hlinksldjump"/>
          </p:cNvPr>
          <p:cNvSpPr/>
          <p:nvPr/>
        </p:nvSpPr>
        <p:spPr>
          <a:xfrm>
            <a:off x="6355702" y="3786190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32</a:t>
            </a:r>
            <a:endParaRPr lang="ru-RU" sz="1400" b="1" dirty="0"/>
          </a:p>
        </p:txBody>
      </p:sp>
      <p:pic>
        <p:nvPicPr>
          <p:cNvPr id="5188" name="Picture 2" descr="C:\Documents and Settings\Игорь\Мои документы\Картинки\Прозрачные\Прозрачный фон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Ромб 74">
            <a:hlinkClick r:id="rId21" action="ppaction://hlinksldjump"/>
          </p:cNvPr>
          <p:cNvSpPr/>
          <p:nvPr/>
        </p:nvSpPr>
        <p:spPr>
          <a:xfrm>
            <a:off x="5712760" y="324787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19</a:t>
            </a:r>
            <a:endParaRPr lang="ru-RU" sz="1400" b="1" dirty="0"/>
          </a:p>
        </p:txBody>
      </p:sp>
      <p:sp>
        <p:nvSpPr>
          <p:cNvPr id="76" name="Ромб 75">
            <a:hlinkClick r:id="rId22" action="ppaction://hlinksldjump"/>
          </p:cNvPr>
          <p:cNvSpPr/>
          <p:nvPr/>
        </p:nvSpPr>
        <p:spPr>
          <a:xfrm>
            <a:off x="8784594" y="324787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29</a:t>
            </a:r>
            <a:endParaRPr lang="ru-RU" sz="1400" b="1" dirty="0"/>
          </a:p>
        </p:txBody>
      </p:sp>
      <p:sp>
        <p:nvSpPr>
          <p:cNvPr id="77" name="Ромб 76">
            <a:hlinkClick r:id="rId23" action="ppaction://hlinksldjump"/>
          </p:cNvPr>
          <p:cNvSpPr/>
          <p:nvPr/>
        </p:nvSpPr>
        <p:spPr>
          <a:xfrm>
            <a:off x="6021967" y="324787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20</a:t>
            </a:r>
            <a:endParaRPr lang="ru-RU" sz="1400" b="1" dirty="0"/>
          </a:p>
        </p:txBody>
      </p:sp>
      <p:sp>
        <p:nvSpPr>
          <p:cNvPr id="78" name="Ромб 77">
            <a:hlinkClick r:id="rId23" action="ppaction://hlinksldjump"/>
          </p:cNvPr>
          <p:cNvSpPr/>
          <p:nvPr/>
        </p:nvSpPr>
        <p:spPr>
          <a:xfrm>
            <a:off x="6328926" y="324787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21</a:t>
            </a:r>
            <a:endParaRPr lang="ru-RU" sz="1400" b="1" dirty="0"/>
          </a:p>
        </p:txBody>
      </p:sp>
      <p:sp>
        <p:nvSpPr>
          <p:cNvPr id="79" name="Ромб 78">
            <a:hlinkClick r:id="rId24" action="ppaction://hlinksldjump"/>
          </p:cNvPr>
          <p:cNvSpPr/>
          <p:nvPr/>
        </p:nvSpPr>
        <p:spPr>
          <a:xfrm>
            <a:off x="6635885" y="324787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22</a:t>
            </a:r>
            <a:endParaRPr lang="ru-RU" sz="1400" b="1" dirty="0"/>
          </a:p>
        </p:txBody>
      </p:sp>
      <p:sp>
        <p:nvSpPr>
          <p:cNvPr id="80" name="Ромб 79">
            <a:hlinkClick r:id="rId25" action="ppaction://hlinksldjump"/>
          </p:cNvPr>
          <p:cNvSpPr/>
          <p:nvPr/>
        </p:nvSpPr>
        <p:spPr>
          <a:xfrm>
            <a:off x="6942844" y="324787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23</a:t>
            </a:r>
            <a:endParaRPr lang="ru-RU" sz="1400" b="1" dirty="0"/>
          </a:p>
        </p:txBody>
      </p:sp>
      <p:sp>
        <p:nvSpPr>
          <p:cNvPr id="81" name="Ромб 80">
            <a:hlinkClick r:id="rId26" action="ppaction://hlinksldjump"/>
          </p:cNvPr>
          <p:cNvSpPr/>
          <p:nvPr/>
        </p:nvSpPr>
        <p:spPr>
          <a:xfrm>
            <a:off x="7249803" y="324787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24</a:t>
            </a:r>
            <a:endParaRPr lang="ru-RU" sz="1400" b="1" dirty="0"/>
          </a:p>
        </p:txBody>
      </p:sp>
      <p:sp>
        <p:nvSpPr>
          <p:cNvPr id="82" name="Ромб 81">
            <a:hlinkClick r:id="rId27" action="ppaction://hlinksldjump"/>
          </p:cNvPr>
          <p:cNvSpPr/>
          <p:nvPr/>
        </p:nvSpPr>
        <p:spPr>
          <a:xfrm>
            <a:off x="7556762" y="324787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25</a:t>
            </a:r>
            <a:endParaRPr lang="ru-RU" sz="1400" b="1" dirty="0"/>
          </a:p>
        </p:txBody>
      </p:sp>
      <p:sp>
        <p:nvSpPr>
          <p:cNvPr id="83" name="Ромб 82">
            <a:hlinkClick r:id="rId28" action="ppaction://hlinksldjump"/>
          </p:cNvPr>
          <p:cNvSpPr/>
          <p:nvPr/>
        </p:nvSpPr>
        <p:spPr>
          <a:xfrm>
            <a:off x="7863721" y="324787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26</a:t>
            </a:r>
            <a:endParaRPr lang="ru-RU" sz="1400" b="1" dirty="0"/>
          </a:p>
        </p:txBody>
      </p:sp>
      <p:sp>
        <p:nvSpPr>
          <p:cNvPr id="84" name="Ромб 83">
            <a:hlinkClick r:id="rId29" action="ppaction://hlinksldjump"/>
          </p:cNvPr>
          <p:cNvSpPr/>
          <p:nvPr/>
        </p:nvSpPr>
        <p:spPr>
          <a:xfrm>
            <a:off x="8170680" y="324787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27</a:t>
            </a:r>
            <a:endParaRPr lang="ru-RU" sz="1400" b="1" dirty="0"/>
          </a:p>
        </p:txBody>
      </p:sp>
      <p:sp>
        <p:nvSpPr>
          <p:cNvPr id="85" name="Ромб 84">
            <a:hlinkClick r:id="rId30" action="ppaction://hlinksldjump"/>
          </p:cNvPr>
          <p:cNvSpPr/>
          <p:nvPr/>
        </p:nvSpPr>
        <p:spPr>
          <a:xfrm>
            <a:off x="8477639" y="324787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28</a:t>
            </a:r>
            <a:endParaRPr lang="ru-RU" sz="1400" b="1" dirty="0"/>
          </a:p>
        </p:txBody>
      </p:sp>
      <p:sp>
        <p:nvSpPr>
          <p:cNvPr id="87" name="Ромб 86">
            <a:hlinkClick r:id="rId31" action="ppaction://hlinksldjump"/>
          </p:cNvPr>
          <p:cNvSpPr/>
          <p:nvPr/>
        </p:nvSpPr>
        <p:spPr>
          <a:xfrm>
            <a:off x="5715008" y="428625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33</a:t>
            </a:r>
            <a:endParaRPr lang="ru-RU" sz="1400" b="1" dirty="0"/>
          </a:p>
        </p:txBody>
      </p:sp>
      <p:sp>
        <p:nvSpPr>
          <p:cNvPr id="88" name="Ромб 87">
            <a:hlinkClick r:id="rId32" action="ppaction://hlinksldjump"/>
          </p:cNvPr>
          <p:cNvSpPr/>
          <p:nvPr/>
        </p:nvSpPr>
        <p:spPr>
          <a:xfrm>
            <a:off x="8715404" y="428625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43</a:t>
            </a:r>
            <a:endParaRPr lang="ru-RU" sz="1400" b="1" dirty="0"/>
          </a:p>
        </p:txBody>
      </p:sp>
      <p:sp>
        <p:nvSpPr>
          <p:cNvPr id="89" name="Ромб 88">
            <a:hlinkClick r:id="rId33" action="ppaction://hlinksldjump"/>
          </p:cNvPr>
          <p:cNvSpPr/>
          <p:nvPr/>
        </p:nvSpPr>
        <p:spPr>
          <a:xfrm>
            <a:off x="6015048" y="428625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34</a:t>
            </a:r>
            <a:endParaRPr lang="ru-RU" sz="1400" b="1" dirty="0"/>
          </a:p>
        </p:txBody>
      </p:sp>
      <p:sp>
        <p:nvSpPr>
          <p:cNvPr id="90" name="Ромб 89">
            <a:hlinkClick r:id="rId34" action="ppaction://hlinksldjump"/>
          </p:cNvPr>
          <p:cNvSpPr/>
          <p:nvPr/>
        </p:nvSpPr>
        <p:spPr>
          <a:xfrm>
            <a:off x="6315088" y="428625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35</a:t>
            </a:r>
            <a:endParaRPr lang="ru-RU" sz="1400" b="1" dirty="0"/>
          </a:p>
        </p:txBody>
      </p:sp>
      <p:sp>
        <p:nvSpPr>
          <p:cNvPr id="91" name="Ромб 90">
            <a:hlinkClick r:id="rId35" action="ppaction://hlinksldjump"/>
          </p:cNvPr>
          <p:cNvSpPr/>
          <p:nvPr/>
        </p:nvSpPr>
        <p:spPr>
          <a:xfrm>
            <a:off x="6615128" y="428625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36</a:t>
            </a:r>
            <a:endParaRPr lang="ru-RU" sz="1400" b="1" dirty="0"/>
          </a:p>
        </p:txBody>
      </p:sp>
      <p:sp>
        <p:nvSpPr>
          <p:cNvPr id="92" name="Ромб 91">
            <a:hlinkClick r:id="rId36" action="ppaction://hlinksldjump"/>
          </p:cNvPr>
          <p:cNvSpPr/>
          <p:nvPr/>
        </p:nvSpPr>
        <p:spPr>
          <a:xfrm>
            <a:off x="6915168" y="428625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37</a:t>
            </a:r>
            <a:endParaRPr lang="ru-RU" sz="1400" b="1" dirty="0"/>
          </a:p>
        </p:txBody>
      </p:sp>
      <p:sp>
        <p:nvSpPr>
          <p:cNvPr id="93" name="Ромб 92">
            <a:hlinkClick r:id="rId37" action="ppaction://hlinksldjump"/>
          </p:cNvPr>
          <p:cNvSpPr/>
          <p:nvPr/>
        </p:nvSpPr>
        <p:spPr>
          <a:xfrm>
            <a:off x="7215208" y="428625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38</a:t>
            </a:r>
            <a:endParaRPr lang="ru-RU" sz="1400" b="1" dirty="0"/>
          </a:p>
        </p:txBody>
      </p:sp>
      <p:sp>
        <p:nvSpPr>
          <p:cNvPr id="94" name="Ромб 93">
            <a:hlinkClick r:id="rId38" action="ppaction://hlinksldjump"/>
          </p:cNvPr>
          <p:cNvSpPr/>
          <p:nvPr/>
        </p:nvSpPr>
        <p:spPr>
          <a:xfrm>
            <a:off x="7515248" y="428625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39</a:t>
            </a:r>
            <a:endParaRPr lang="ru-RU" sz="1400" b="1" dirty="0"/>
          </a:p>
        </p:txBody>
      </p:sp>
      <p:sp>
        <p:nvSpPr>
          <p:cNvPr id="95" name="Ромб 94">
            <a:hlinkClick r:id="rId39" action="ppaction://hlinksldjump"/>
          </p:cNvPr>
          <p:cNvSpPr/>
          <p:nvPr/>
        </p:nvSpPr>
        <p:spPr>
          <a:xfrm>
            <a:off x="7815288" y="428625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40</a:t>
            </a:r>
            <a:endParaRPr lang="ru-RU" sz="1400" b="1" dirty="0"/>
          </a:p>
        </p:txBody>
      </p:sp>
      <p:sp>
        <p:nvSpPr>
          <p:cNvPr id="96" name="Ромб 95">
            <a:hlinkClick r:id="rId40" action="ppaction://hlinksldjump"/>
          </p:cNvPr>
          <p:cNvSpPr/>
          <p:nvPr/>
        </p:nvSpPr>
        <p:spPr>
          <a:xfrm>
            <a:off x="8115328" y="428625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41</a:t>
            </a:r>
            <a:endParaRPr lang="ru-RU" sz="1400" b="1" dirty="0"/>
          </a:p>
        </p:txBody>
      </p:sp>
      <p:sp>
        <p:nvSpPr>
          <p:cNvPr id="97" name="Ромб 96">
            <a:hlinkClick r:id="rId41" action="ppaction://hlinksldjump"/>
          </p:cNvPr>
          <p:cNvSpPr/>
          <p:nvPr/>
        </p:nvSpPr>
        <p:spPr>
          <a:xfrm>
            <a:off x="8415368" y="428625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42</a:t>
            </a:r>
            <a:endParaRPr lang="ru-RU" sz="1400" b="1" dirty="0"/>
          </a:p>
        </p:txBody>
      </p:sp>
      <p:sp>
        <p:nvSpPr>
          <p:cNvPr id="99" name="Ромб 98">
            <a:hlinkClick r:id="rId42" action="ppaction://hlinksldjump"/>
          </p:cNvPr>
          <p:cNvSpPr/>
          <p:nvPr/>
        </p:nvSpPr>
        <p:spPr>
          <a:xfrm>
            <a:off x="5712760" y="535782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50</a:t>
            </a:r>
            <a:endParaRPr lang="ru-RU" sz="1400" b="1" dirty="0"/>
          </a:p>
        </p:txBody>
      </p:sp>
      <p:sp>
        <p:nvSpPr>
          <p:cNvPr id="100" name="Ромб 99">
            <a:hlinkClick r:id="rId43" action="ppaction://hlinksldjump"/>
          </p:cNvPr>
          <p:cNvSpPr/>
          <p:nvPr/>
        </p:nvSpPr>
        <p:spPr>
          <a:xfrm>
            <a:off x="8715404" y="535782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60</a:t>
            </a:r>
            <a:endParaRPr lang="ru-RU" sz="1400" b="1" dirty="0"/>
          </a:p>
        </p:txBody>
      </p:sp>
      <p:sp>
        <p:nvSpPr>
          <p:cNvPr id="101" name="Ромб 100">
            <a:hlinkClick r:id="rId44" action="ppaction://hlinksldjump"/>
          </p:cNvPr>
          <p:cNvSpPr/>
          <p:nvPr/>
        </p:nvSpPr>
        <p:spPr>
          <a:xfrm>
            <a:off x="6013024" y="535782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51</a:t>
            </a:r>
            <a:endParaRPr lang="ru-RU" sz="1400" b="1" dirty="0"/>
          </a:p>
        </p:txBody>
      </p:sp>
      <p:sp>
        <p:nvSpPr>
          <p:cNvPr id="102" name="Ромб 101">
            <a:hlinkClick r:id="rId45" action="ppaction://hlinksldjump"/>
          </p:cNvPr>
          <p:cNvSpPr/>
          <p:nvPr/>
        </p:nvSpPr>
        <p:spPr>
          <a:xfrm>
            <a:off x="6313288" y="535782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52</a:t>
            </a:r>
            <a:endParaRPr lang="ru-RU" sz="1400" b="1" dirty="0"/>
          </a:p>
        </p:txBody>
      </p:sp>
      <p:sp>
        <p:nvSpPr>
          <p:cNvPr id="103" name="Ромб 102">
            <a:hlinkClick r:id="rId46" action="ppaction://hlinksldjump"/>
          </p:cNvPr>
          <p:cNvSpPr/>
          <p:nvPr/>
        </p:nvSpPr>
        <p:spPr>
          <a:xfrm>
            <a:off x="6613552" y="535782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53</a:t>
            </a:r>
            <a:endParaRPr lang="ru-RU" sz="1400" b="1" dirty="0"/>
          </a:p>
        </p:txBody>
      </p:sp>
      <p:sp>
        <p:nvSpPr>
          <p:cNvPr id="104" name="Ромб 103">
            <a:hlinkClick r:id="rId47" action="ppaction://hlinksldjump"/>
          </p:cNvPr>
          <p:cNvSpPr/>
          <p:nvPr/>
        </p:nvSpPr>
        <p:spPr>
          <a:xfrm>
            <a:off x="6913816" y="535782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54</a:t>
            </a:r>
            <a:endParaRPr lang="ru-RU" sz="1400" b="1" dirty="0"/>
          </a:p>
        </p:txBody>
      </p:sp>
      <p:sp>
        <p:nvSpPr>
          <p:cNvPr id="105" name="Ромб 104">
            <a:hlinkClick r:id="rId48" action="ppaction://hlinksldjump"/>
          </p:cNvPr>
          <p:cNvSpPr/>
          <p:nvPr/>
        </p:nvSpPr>
        <p:spPr>
          <a:xfrm>
            <a:off x="7214080" y="535782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55</a:t>
            </a:r>
            <a:endParaRPr lang="ru-RU" sz="1400" b="1" dirty="0"/>
          </a:p>
        </p:txBody>
      </p:sp>
      <p:sp>
        <p:nvSpPr>
          <p:cNvPr id="106" name="Ромб 105">
            <a:hlinkClick r:id="rId49" action="ppaction://hlinksldjump"/>
          </p:cNvPr>
          <p:cNvSpPr/>
          <p:nvPr/>
        </p:nvSpPr>
        <p:spPr>
          <a:xfrm>
            <a:off x="7514344" y="535782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56</a:t>
            </a:r>
            <a:endParaRPr lang="ru-RU" sz="1400" b="1" dirty="0"/>
          </a:p>
        </p:txBody>
      </p:sp>
      <p:sp>
        <p:nvSpPr>
          <p:cNvPr id="107" name="Ромб 106">
            <a:hlinkClick r:id="rId50" action="ppaction://hlinksldjump"/>
          </p:cNvPr>
          <p:cNvSpPr/>
          <p:nvPr/>
        </p:nvSpPr>
        <p:spPr>
          <a:xfrm>
            <a:off x="7814608" y="535782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57</a:t>
            </a:r>
            <a:endParaRPr lang="ru-RU" sz="1400" b="1" dirty="0"/>
          </a:p>
        </p:txBody>
      </p:sp>
      <p:sp>
        <p:nvSpPr>
          <p:cNvPr id="108" name="Ромб 107">
            <a:hlinkClick r:id="rId51" action="ppaction://hlinksldjump"/>
          </p:cNvPr>
          <p:cNvSpPr/>
          <p:nvPr/>
        </p:nvSpPr>
        <p:spPr>
          <a:xfrm>
            <a:off x="8114872" y="535782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58</a:t>
            </a:r>
            <a:endParaRPr lang="ru-RU" sz="1400" b="1" dirty="0"/>
          </a:p>
        </p:txBody>
      </p:sp>
      <p:sp>
        <p:nvSpPr>
          <p:cNvPr id="109" name="Ромб 108">
            <a:hlinkClick r:id="rId52" action="ppaction://hlinksldjump"/>
          </p:cNvPr>
          <p:cNvSpPr/>
          <p:nvPr/>
        </p:nvSpPr>
        <p:spPr>
          <a:xfrm>
            <a:off x="8415136" y="5357826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59</a:t>
            </a:r>
            <a:endParaRPr lang="ru-RU" sz="1400" b="1" dirty="0"/>
          </a:p>
        </p:txBody>
      </p:sp>
      <p:sp>
        <p:nvSpPr>
          <p:cNvPr id="111" name="Ромб 110">
            <a:hlinkClick r:id="rId53" action="ppaction://hlinksldjump"/>
          </p:cNvPr>
          <p:cNvSpPr/>
          <p:nvPr/>
        </p:nvSpPr>
        <p:spPr>
          <a:xfrm>
            <a:off x="5715008" y="4857763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44</a:t>
            </a:r>
            <a:endParaRPr lang="ru-RU" sz="1400" b="1" dirty="0"/>
          </a:p>
        </p:txBody>
      </p:sp>
      <p:sp>
        <p:nvSpPr>
          <p:cNvPr id="112" name="Ромб 111">
            <a:hlinkClick r:id="rId54" action="ppaction://hlinksldjump"/>
          </p:cNvPr>
          <p:cNvSpPr/>
          <p:nvPr/>
        </p:nvSpPr>
        <p:spPr>
          <a:xfrm>
            <a:off x="6015048" y="4857763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45</a:t>
            </a:r>
            <a:endParaRPr lang="ru-RU" sz="1400" b="1" dirty="0"/>
          </a:p>
        </p:txBody>
      </p:sp>
      <p:sp>
        <p:nvSpPr>
          <p:cNvPr id="113" name="Ромб 112">
            <a:hlinkClick r:id="rId55" action="ppaction://hlinksldjump"/>
          </p:cNvPr>
          <p:cNvSpPr/>
          <p:nvPr/>
        </p:nvSpPr>
        <p:spPr>
          <a:xfrm>
            <a:off x="6315088" y="4857763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46</a:t>
            </a:r>
            <a:endParaRPr lang="ru-RU" sz="1400" b="1" dirty="0"/>
          </a:p>
        </p:txBody>
      </p:sp>
      <p:sp>
        <p:nvSpPr>
          <p:cNvPr id="114" name="Ромб 113">
            <a:hlinkClick r:id="rId56" action="ppaction://hlinksldjump"/>
          </p:cNvPr>
          <p:cNvSpPr/>
          <p:nvPr/>
        </p:nvSpPr>
        <p:spPr>
          <a:xfrm>
            <a:off x="6615128" y="4857760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47</a:t>
            </a:r>
            <a:endParaRPr lang="ru-RU" sz="1400" b="1" dirty="0"/>
          </a:p>
        </p:txBody>
      </p:sp>
      <p:sp>
        <p:nvSpPr>
          <p:cNvPr id="115" name="Ромб 114">
            <a:hlinkClick r:id="rId57" action="ppaction://hlinksldjump"/>
          </p:cNvPr>
          <p:cNvSpPr/>
          <p:nvPr/>
        </p:nvSpPr>
        <p:spPr>
          <a:xfrm>
            <a:off x="6915168" y="4857760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48</a:t>
            </a:r>
            <a:endParaRPr lang="ru-RU" sz="1400" b="1" dirty="0"/>
          </a:p>
        </p:txBody>
      </p:sp>
      <p:sp>
        <p:nvSpPr>
          <p:cNvPr id="116" name="Ромб 115">
            <a:hlinkClick r:id="rId58" action="ppaction://hlinksldjump"/>
          </p:cNvPr>
          <p:cNvSpPr/>
          <p:nvPr/>
        </p:nvSpPr>
        <p:spPr>
          <a:xfrm>
            <a:off x="7215206" y="4857760"/>
            <a:ext cx="288000" cy="3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dirty="0" smtClean="0"/>
              <a:t>49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4" grpId="0"/>
      <p:bldP spid="5" grpId="0"/>
      <p:bldP spid="28" grpId="0" animBg="1"/>
      <p:bldP spid="29" grpId="0" animBg="1"/>
      <p:bldP spid="30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3214710" cy="746125"/>
          </a:xfrm>
        </p:spPr>
        <p:txBody>
          <a:bodyPr/>
          <a:lstStyle/>
          <a:p>
            <a:r>
              <a:rPr lang="ru-RU" u="sng" dirty="0" smtClean="0"/>
              <a:t>Найти букву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786314" y="2500306"/>
            <a:ext cx="17145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25000"/>
                  </a:schemeClr>
                </a:solidFill>
              </a:rPr>
              <a:t>икус</a:t>
            </a:r>
            <a:endParaRPr lang="ru-RU" sz="4400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r>
              <a:rPr lang="ru-RU" sz="4400" b="1" dirty="0" err="1" smtClean="0">
                <a:solidFill>
                  <a:schemeClr val="accent3">
                    <a:lumMod val="25000"/>
                  </a:schemeClr>
                </a:solidFill>
              </a:rPr>
              <a:t>окус</a:t>
            </a:r>
            <a:endParaRPr lang="ru-RU" sz="4400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r>
              <a:rPr lang="ru-RU" sz="4400" b="1" dirty="0" err="1" smtClean="0">
                <a:solidFill>
                  <a:schemeClr val="accent3">
                    <a:lumMod val="25000"/>
                  </a:schemeClr>
                </a:solidFill>
              </a:rPr>
              <a:t>орма</a:t>
            </a:r>
            <a:endParaRPr lang="ru-RU" sz="4400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r>
              <a:rPr lang="ru-RU" sz="4400" b="1" dirty="0" err="1" smtClean="0">
                <a:solidFill>
                  <a:schemeClr val="accent3">
                    <a:lumMod val="25000"/>
                  </a:schemeClr>
                </a:solidFill>
              </a:rPr>
              <a:t>ерма</a:t>
            </a:r>
            <a:endParaRPr lang="ru-RU" sz="4400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r>
              <a:rPr lang="ru-RU" sz="4400" b="1" dirty="0" err="1" smtClean="0">
                <a:solidFill>
                  <a:schemeClr val="accent3">
                    <a:lumMod val="25000"/>
                  </a:schemeClr>
                </a:solidFill>
              </a:rPr>
              <a:t>ирма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571736" y="4280893"/>
            <a:ext cx="2071702" cy="38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571736" y="2923571"/>
            <a:ext cx="2214578" cy="13957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571736" y="3643315"/>
            <a:ext cx="2143140" cy="6759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71736" y="4319293"/>
            <a:ext cx="2214578" cy="6099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71736" y="4319293"/>
            <a:ext cx="2143140" cy="12474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71604" y="1500174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Искомая буква первая в каждом слове схемы: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43042" y="3643314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43042" y="3714752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0099"/>
                </a:solidFill>
              </a:rPr>
              <a:t>Ф</a:t>
            </a:r>
            <a:endParaRPr lang="ru-RU" sz="7200" b="1" dirty="0">
              <a:solidFill>
                <a:srgbClr val="00009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1802" y="5955589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Буква </a:t>
            </a:r>
            <a:r>
              <a:rPr lang="ru-RU" sz="4800" b="1" dirty="0" smtClean="0">
                <a:solidFill>
                  <a:srgbClr val="C00000"/>
                </a:solidFill>
              </a:rPr>
              <a:t>Ф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06" y="2357430"/>
            <a:ext cx="892975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000099"/>
                </a:solidFill>
              </a:rPr>
              <a:t>Найти шесть вариантов расположения букв </a:t>
            </a:r>
            <a:r>
              <a:rPr lang="ru-RU" sz="4200" b="1" dirty="0" err="1" smtClean="0">
                <a:solidFill>
                  <a:srgbClr val="000099"/>
                </a:solidFill>
              </a:rPr>
              <a:t>ф</a:t>
            </a:r>
            <a:r>
              <a:rPr lang="ru-RU" sz="4200" b="1" dirty="0" smtClean="0">
                <a:solidFill>
                  <a:srgbClr val="000099"/>
                </a:solidFill>
              </a:rPr>
              <a:t>, </a:t>
            </a:r>
            <a:r>
              <a:rPr lang="ru-RU" sz="4200" b="1" dirty="0" err="1" smtClean="0">
                <a:solidFill>
                  <a:srgbClr val="000099"/>
                </a:solidFill>
              </a:rPr>
              <a:t>х</a:t>
            </a:r>
            <a:r>
              <a:rPr lang="ru-RU" sz="4200" b="1" dirty="0" smtClean="0">
                <a:solidFill>
                  <a:srgbClr val="000099"/>
                </a:solidFill>
              </a:rPr>
              <a:t>, </a:t>
            </a:r>
            <a:r>
              <a:rPr lang="ru-RU" sz="4200" b="1" dirty="0" err="1" smtClean="0">
                <a:solidFill>
                  <a:srgbClr val="000099"/>
                </a:solidFill>
              </a:rPr>
              <a:t>ц</a:t>
            </a:r>
            <a:r>
              <a:rPr lang="ru-RU" sz="4200" b="1" dirty="0" smtClean="0">
                <a:solidFill>
                  <a:srgbClr val="000099"/>
                </a:solidFill>
              </a:rPr>
              <a:t>. </a:t>
            </a:r>
          </a:p>
          <a:p>
            <a:pPr algn="ctr"/>
            <a:r>
              <a:rPr lang="ru-RU" sz="4200" b="1" dirty="0" err="1" smtClean="0">
                <a:solidFill>
                  <a:srgbClr val="C00000"/>
                </a:solidFill>
              </a:rPr>
              <a:t>фхц</a:t>
            </a:r>
            <a:r>
              <a:rPr lang="ru-RU" sz="4200" b="1" dirty="0" smtClean="0">
                <a:solidFill>
                  <a:srgbClr val="C00000"/>
                </a:solidFill>
              </a:rPr>
              <a:t>   </a:t>
            </a:r>
            <a:r>
              <a:rPr lang="ru-RU" sz="4200" b="1" dirty="0" err="1" smtClean="0">
                <a:solidFill>
                  <a:srgbClr val="C00000"/>
                </a:solidFill>
              </a:rPr>
              <a:t>хцф</a:t>
            </a:r>
            <a:r>
              <a:rPr lang="ru-RU" sz="4200" b="1" dirty="0" smtClean="0">
                <a:solidFill>
                  <a:srgbClr val="C00000"/>
                </a:solidFill>
              </a:rPr>
              <a:t>   </a:t>
            </a:r>
            <a:r>
              <a:rPr lang="ru-RU" sz="4200" b="1" dirty="0" err="1" smtClean="0">
                <a:solidFill>
                  <a:srgbClr val="C00000"/>
                </a:solidFill>
              </a:rPr>
              <a:t>цфх</a:t>
            </a:r>
            <a:r>
              <a:rPr lang="ru-RU" sz="4200" b="1" dirty="0" smtClean="0">
                <a:solidFill>
                  <a:srgbClr val="C00000"/>
                </a:solidFill>
              </a:rPr>
              <a:t>   </a:t>
            </a:r>
            <a:r>
              <a:rPr lang="ru-RU" sz="4200" b="1" dirty="0" err="1" smtClean="0">
                <a:solidFill>
                  <a:srgbClr val="C00000"/>
                </a:solidFill>
              </a:rPr>
              <a:t>фцх</a:t>
            </a:r>
            <a:r>
              <a:rPr lang="ru-RU" sz="4200" b="1" dirty="0" smtClean="0">
                <a:solidFill>
                  <a:srgbClr val="C00000"/>
                </a:solidFill>
              </a:rPr>
              <a:t>   </a:t>
            </a:r>
            <a:r>
              <a:rPr lang="ru-RU" sz="4200" b="1" dirty="0" err="1" smtClean="0">
                <a:solidFill>
                  <a:srgbClr val="C00000"/>
                </a:solidFill>
              </a:rPr>
              <a:t>цхф</a:t>
            </a:r>
            <a:endParaRPr lang="ru-RU" sz="42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3143248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rgbClr val="C00000"/>
                </a:solidFill>
                <a:latin typeface="Calligraph" pitchFamily="2" charset="0"/>
              </a:rPr>
              <a:t>фхц</a:t>
            </a:r>
            <a:r>
              <a:rPr lang="ru-RU" sz="8000" dirty="0" smtClean="0">
                <a:solidFill>
                  <a:srgbClr val="C00000"/>
                </a:solidFill>
                <a:latin typeface="Calligraph" pitchFamily="2" charset="0"/>
              </a:rPr>
              <a:t> </a:t>
            </a:r>
            <a:r>
              <a:rPr lang="ru-RU" sz="8000" dirty="0" err="1" smtClean="0">
                <a:solidFill>
                  <a:srgbClr val="C00000"/>
                </a:solidFill>
                <a:latin typeface="Calligraph" pitchFamily="2" charset="0"/>
              </a:rPr>
              <a:t>хцф</a:t>
            </a:r>
            <a:r>
              <a:rPr lang="ru-RU" sz="8000" dirty="0" smtClean="0">
                <a:solidFill>
                  <a:srgbClr val="C00000"/>
                </a:solidFill>
                <a:latin typeface="Calligraph" pitchFamily="2" charset="0"/>
              </a:rPr>
              <a:t> </a:t>
            </a:r>
            <a:r>
              <a:rPr lang="ru-RU" sz="8000" dirty="0" err="1" smtClean="0">
                <a:solidFill>
                  <a:srgbClr val="C00000"/>
                </a:solidFill>
                <a:latin typeface="Calligraph" pitchFamily="2" charset="0"/>
              </a:rPr>
              <a:t>цфх</a:t>
            </a:r>
            <a:r>
              <a:rPr lang="ru-RU" sz="8000" dirty="0" smtClean="0">
                <a:solidFill>
                  <a:srgbClr val="C00000"/>
                </a:solidFill>
                <a:latin typeface="Calligraph" pitchFamily="2" charset="0"/>
              </a:rPr>
              <a:t> </a:t>
            </a:r>
            <a:r>
              <a:rPr lang="ru-RU" sz="8000" dirty="0" err="1" smtClean="0">
                <a:solidFill>
                  <a:srgbClr val="C00000"/>
                </a:solidFill>
                <a:latin typeface="Calligraph" pitchFamily="2" charset="0"/>
              </a:rPr>
              <a:t>фцх</a:t>
            </a:r>
            <a:r>
              <a:rPr lang="ru-RU" sz="8000" dirty="0" smtClean="0">
                <a:solidFill>
                  <a:srgbClr val="C00000"/>
                </a:solidFill>
                <a:latin typeface="Calligraph" pitchFamily="2" charset="0"/>
              </a:rPr>
              <a:t> </a:t>
            </a:r>
            <a:r>
              <a:rPr lang="ru-RU" sz="8000" dirty="0" err="1" smtClean="0">
                <a:solidFill>
                  <a:srgbClr val="C00000"/>
                </a:solidFill>
                <a:latin typeface="Calligraph" pitchFamily="2" charset="0"/>
              </a:rPr>
              <a:t>цхф</a:t>
            </a:r>
            <a:endParaRPr lang="ru-RU" sz="8000" dirty="0">
              <a:solidFill>
                <a:srgbClr val="FF0000"/>
              </a:solidFill>
              <a:latin typeface="Calligraph" pitchFamily="2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11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7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 build="allAtOnce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400948" cy="984273"/>
          </a:xfrm>
        </p:spPr>
        <p:txBody>
          <a:bodyPr/>
          <a:lstStyle/>
          <a:p>
            <a:pPr algn="ctr"/>
            <a:r>
              <a:rPr lang="ru-RU" u="sng" dirty="0" smtClean="0"/>
              <a:t>Вставить пропущенные буквы. Выполнить задание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500174"/>
            <a:ext cx="3286148" cy="5001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ворс</a:t>
            </a:r>
          </a:p>
          <a:p>
            <a:pPr>
              <a:lnSpc>
                <a:spcPts val="65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в   сна</a:t>
            </a:r>
          </a:p>
          <a:p>
            <a:pPr>
              <a:lnSpc>
                <a:spcPts val="65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видный</a:t>
            </a:r>
          </a:p>
          <a:p>
            <a:pPr>
              <a:lnSpc>
                <a:spcPts val="6500"/>
              </a:lnSpc>
            </a:pPr>
            <a:r>
              <a:rPr lang="ru-RU" sz="4800" b="1" dirty="0" err="1" smtClean="0">
                <a:solidFill>
                  <a:schemeClr val="accent3">
                    <a:lumMod val="25000"/>
                  </a:schemeClr>
                </a:solidFill>
              </a:rPr>
              <a:t>взмор</a:t>
            </a: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   е</a:t>
            </a:r>
          </a:p>
          <a:p>
            <a:pPr>
              <a:lnSpc>
                <a:spcPts val="63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в   </a:t>
            </a:r>
            <a:r>
              <a:rPr lang="ru-RU" sz="4800" b="1" dirty="0" err="1" smtClean="0">
                <a:solidFill>
                  <a:schemeClr val="accent3">
                    <a:lumMod val="25000"/>
                  </a:schemeClr>
                </a:solidFill>
              </a:rPr>
              <a:t>дич</a:t>
            </a: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   Вася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4946704"/>
            <a:ext cx="5000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36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428868"/>
            <a:ext cx="50006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4099331"/>
            <a:ext cx="50006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929198"/>
            <a:ext cx="50006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143116"/>
            <a:ext cx="571504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е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3857628"/>
            <a:ext cx="571504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00" b="1" dirty="0" err="1" smtClean="0">
                <a:solidFill>
                  <a:srgbClr val="C00000"/>
                </a:solidFill>
              </a:rPr>
              <a:t>ь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4643446"/>
            <a:ext cx="571504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о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66" y="1857364"/>
            <a:ext cx="5214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первая и вторая буквы являются безударными гласными в корнях слов;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третья буква есть в каждом из слов</a:t>
            </a:r>
            <a:endParaRPr lang="ru-RU" sz="3000" dirty="0"/>
          </a:p>
        </p:txBody>
      </p:sp>
      <p:sp>
        <p:nvSpPr>
          <p:cNvPr id="14" name="Дуга 13"/>
          <p:cNvSpPr/>
          <p:nvPr/>
        </p:nvSpPr>
        <p:spPr>
          <a:xfrm>
            <a:off x="928662" y="4071942"/>
            <a:ext cx="1071570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285720" y="1571612"/>
            <a:ext cx="1285884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214282" y="2357430"/>
            <a:ext cx="1143008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357290" y="3071810"/>
            <a:ext cx="285752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3286124"/>
            <a:ext cx="928694" cy="5000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85918" y="2571744"/>
            <a:ext cx="428628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428728" y="2285992"/>
            <a:ext cx="357190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214282" y="3286124"/>
            <a:ext cx="1071570" cy="214314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500166" y="4786322"/>
            <a:ext cx="642942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142844" y="4071942"/>
            <a:ext cx="676894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2071670" y="4000504"/>
            <a:ext cx="285752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00298" y="4214818"/>
            <a:ext cx="428628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>
            <a:off x="285720" y="4929198"/>
            <a:ext cx="1143008" cy="214314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2143108" y="4786322"/>
            <a:ext cx="285752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285852" y="5857892"/>
            <a:ext cx="428628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>
            <a:off x="285720" y="5643578"/>
            <a:ext cx="928694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14282" y="628652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42910" y="5500702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42910" y="3000372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4282" y="2214554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14282" y="4643446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14282" y="300037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4282" y="3857628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14282" y="550070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57620" y="5500702"/>
            <a:ext cx="464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Е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В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7158" y="2786058"/>
            <a:ext cx="860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ево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ове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оев</a:t>
            </a:r>
            <a:r>
              <a:rPr lang="ru-RU" sz="4800" b="1" dirty="0" smtClean="0">
                <a:solidFill>
                  <a:srgbClr val="C00000"/>
                </a:solidFill>
              </a:rPr>
              <a:t> 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42976" y="2982582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ево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ове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оев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…</a:t>
            </a:r>
            <a:endParaRPr lang="ru-RU" sz="88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5000636"/>
            <a:ext cx="428628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12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8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2500298" y="4786322"/>
            <a:ext cx="7143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 smtClean="0">
                <a:solidFill>
                  <a:schemeClr val="accent3">
                    <a:lumMod val="25000"/>
                  </a:schemeClr>
                </a:solidFill>
              </a:rPr>
              <a:t>  </a:t>
            </a:r>
            <a:r>
              <a:rPr lang="ru-RU" sz="4800" b="1" dirty="0" err="1" smtClean="0">
                <a:solidFill>
                  <a:schemeClr val="accent3">
                    <a:lumMod val="25000"/>
                  </a:schemeClr>
                </a:solidFill>
              </a:rPr>
              <a:t>ка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-0.0408 0.00394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 build="allAtOnce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42" grpId="0"/>
      <p:bldP spid="42" grpId="1"/>
      <p:bldP spid="43" grpId="0" build="allAtOnce"/>
      <p:bldP spid="44" grpId="0"/>
      <p:bldP spid="45" grpId="0" animBg="1"/>
      <p:bldP spid="45" grpId="1" animBg="1"/>
      <p:bldP spid="49" grpId="0"/>
      <p:bldP spid="4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1127125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071670" y="1937861"/>
            <a:ext cx="3857652" cy="7391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ru-RU" sz="7200" b="1" dirty="0" smtClean="0">
                <a:solidFill>
                  <a:schemeClr val="accent3">
                    <a:lumMod val="25000"/>
                  </a:schemeClr>
                </a:solidFill>
              </a:rPr>
              <a:t>отметка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628" y="3000372"/>
            <a:ext cx="850109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первая буква – суффикс в слове </a:t>
            </a:r>
            <a:r>
              <a:rPr lang="ru-RU" sz="3000" b="1" dirty="0" smtClean="0">
                <a:solidFill>
                  <a:schemeClr val="accent3">
                    <a:lumMod val="25000"/>
                  </a:schemeClr>
                </a:solidFill>
              </a:rPr>
              <a:t>отметка</a:t>
            </a:r>
            <a:r>
              <a:rPr lang="ru-RU" sz="3000" b="1" dirty="0" smtClean="0">
                <a:solidFill>
                  <a:srgbClr val="000099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вторая буква – окончание в слове </a:t>
            </a:r>
            <a:r>
              <a:rPr lang="ru-RU" sz="3000" b="1" dirty="0" smtClean="0">
                <a:solidFill>
                  <a:schemeClr val="accent3">
                    <a:lumMod val="25000"/>
                  </a:schemeClr>
                </a:solidFill>
              </a:rPr>
              <a:t>отметка</a:t>
            </a:r>
            <a:r>
              <a:rPr lang="ru-RU" sz="3000" b="1" dirty="0" smtClean="0">
                <a:solidFill>
                  <a:srgbClr val="000099"/>
                </a:solidFill>
              </a:rPr>
              <a:t>, употребленном в именительном падеже;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третья буква – окончание в слове </a:t>
            </a:r>
            <a:r>
              <a:rPr lang="ru-RU" sz="3000" b="1" dirty="0" smtClean="0">
                <a:solidFill>
                  <a:schemeClr val="accent3">
                    <a:lumMod val="25000"/>
                  </a:schemeClr>
                </a:solidFill>
              </a:rPr>
              <a:t>отметка</a:t>
            </a:r>
            <a:r>
              <a:rPr lang="ru-RU" sz="3000" b="1" dirty="0" smtClean="0">
                <a:solidFill>
                  <a:srgbClr val="000099"/>
                </a:solidFill>
              </a:rPr>
              <a:t>, употребленном в винительном падеже</a:t>
            </a:r>
            <a:endParaRPr lang="ru-R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6000768"/>
            <a:ext cx="46434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К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У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1857364"/>
            <a:ext cx="500066" cy="64294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714876" y="1571612"/>
            <a:ext cx="357190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143240" y="1643050"/>
            <a:ext cx="1428760" cy="357190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037718" y="1714488"/>
            <a:ext cx="962646" cy="142876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14876" y="264318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" y="2928934"/>
            <a:ext cx="9144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кууууа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куууаа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кууааа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876" y="2857496"/>
            <a:ext cx="892971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</a:t>
            </a:r>
            <a:r>
              <a:rPr lang="ru-RU" sz="7800" dirty="0" err="1" smtClean="0">
                <a:solidFill>
                  <a:schemeClr val="tx2"/>
                </a:solidFill>
                <a:latin typeface="Calligraph" pitchFamily="2" charset="0"/>
              </a:rPr>
              <a:t>кууууа</a:t>
            </a:r>
            <a:r>
              <a:rPr lang="ru-RU" sz="78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800" dirty="0" err="1" smtClean="0">
                <a:solidFill>
                  <a:schemeClr val="tx2"/>
                </a:solidFill>
                <a:latin typeface="Calligraph" pitchFamily="2" charset="0"/>
              </a:rPr>
              <a:t>куууаа</a:t>
            </a:r>
            <a:r>
              <a:rPr lang="ru-RU" sz="7800" dirty="0" smtClean="0">
                <a:solidFill>
                  <a:schemeClr val="tx2"/>
                </a:solidFill>
                <a:latin typeface="Calligraph" pitchFamily="2" charset="0"/>
              </a:rPr>
              <a:t> </a:t>
            </a:r>
            <a:r>
              <a:rPr lang="ru-RU" sz="7800" dirty="0" err="1" smtClean="0">
                <a:solidFill>
                  <a:schemeClr val="tx2"/>
                </a:solidFill>
                <a:latin typeface="Calligraph" pitchFamily="2" charset="0"/>
              </a:rPr>
              <a:t>кууааа</a:t>
            </a:r>
            <a:r>
              <a:rPr lang="ru-RU" sz="78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7800" dirty="0">
              <a:solidFill>
                <a:schemeClr val="tx2"/>
              </a:solidFill>
              <a:latin typeface="Calligraph" pitchFamily="2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143504" y="2786058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43504" y="2643182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13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6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5643570" y="2786058"/>
            <a:ext cx="1285884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86610" y="1584600"/>
            <a:ext cx="2143108" cy="141577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В.п.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кого? что?</a:t>
            </a:r>
          </a:p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отметк</a:t>
            </a:r>
            <a:r>
              <a:rPr lang="ru-RU" sz="3600" b="1" u="sng" dirty="0" smtClean="0">
                <a:solidFill>
                  <a:srgbClr val="C00000"/>
                </a:solidFill>
              </a:rPr>
              <a:t>у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allAtOnce"/>
      <p:bldP spid="5" grpId="0"/>
      <p:bldP spid="5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5" grpId="0" build="allAtOnce"/>
      <p:bldP spid="26" grpId="0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1127125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428736"/>
            <a:ext cx="371474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ели зефир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купил пальто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4" y="2913120"/>
            <a:ext cx="8929686" cy="301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первая буква является непроверяемой </a:t>
            </a:r>
            <a:r>
              <a:rPr lang="ru-RU" sz="2800" b="1" dirty="0" err="1" smtClean="0">
                <a:solidFill>
                  <a:srgbClr val="000099"/>
                </a:solidFill>
              </a:rPr>
              <a:t>безуд</a:t>
            </a:r>
            <a:r>
              <a:rPr lang="ru-RU" sz="2800" b="1" dirty="0" smtClean="0">
                <a:solidFill>
                  <a:srgbClr val="000099"/>
                </a:solidFill>
              </a:rPr>
              <a:t>. гласной в несклоняемом сущ. в В.п.;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вторая буква – непроверяемая </a:t>
            </a:r>
            <a:r>
              <a:rPr lang="ru-RU" sz="2800" b="1" dirty="0" err="1" smtClean="0">
                <a:solidFill>
                  <a:srgbClr val="000099"/>
                </a:solidFill>
              </a:rPr>
              <a:t>безуд</a:t>
            </a:r>
            <a:r>
              <a:rPr lang="ru-RU" sz="2800" b="1" dirty="0" smtClean="0">
                <a:solidFill>
                  <a:srgbClr val="000099"/>
                </a:solidFill>
              </a:rPr>
              <a:t>. гласная в несклоняемом сущ. в Д.п.;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третья буква – обозначает парный глухой твердый согласный звук в </a:t>
            </a:r>
            <a:r>
              <a:rPr lang="ru-RU" sz="2800" b="1" dirty="0" err="1" smtClean="0">
                <a:solidFill>
                  <a:srgbClr val="000099"/>
                </a:solidFill>
              </a:rPr>
              <a:t>несклон</a:t>
            </a:r>
            <a:r>
              <a:rPr lang="ru-RU" sz="2800" b="1" dirty="0" smtClean="0">
                <a:solidFill>
                  <a:srgbClr val="000099"/>
                </a:solidFill>
              </a:rPr>
              <a:t>. сущ. в Р.п.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32" y="1431841"/>
            <a:ext cx="471487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вышел из метро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ехали по шоссе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60" y="6000768"/>
            <a:ext cx="46434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 А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Т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143900" y="2071678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14546" y="2714620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643834" y="2714620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5720" y="3071810"/>
            <a:ext cx="8608247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аот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ота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тао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ато</a:t>
            </a:r>
            <a:r>
              <a:rPr lang="ru-RU" sz="4800" b="1" dirty="0" smtClean="0">
                <a:solidFill>
                  <a:srgbClr val="C00000"/>
                </a:solidFill>
              </a:rPr>
              <a:t> 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661608"/>
            <a:ext cx="8572560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аот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ота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тао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ато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14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6" grpId="0" build="allAtOnce"/>
      <p:bldP spid="7" grpId="0"/>
      <p:bldP spid="7" grpId="1"/>
      <p:bldP spid="16" grpId="0" build="allAtOnce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858180" cy="1127125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2876" y="1428736"/>
            <a:ext cx="4429124" cy="1128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глубокое озеро</a:t>
            </a:r>
          </a:p>
          <a:p>
            <a:pPr>
              <a:lnSpc>
                <a:spcPts val="44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новый аэродром</a:t>
            </a:r>
            <a:endParaRPr lang="ru-RU" sz="4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8626" y="2428868"/>
            <a:ext cx="571239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литературный журнал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2082" y="1428736"/>
            <a:ext cx="3929074" cy="112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44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легкий шарик</a:t>
            </a:r>
          </a:p>
          <a:p>
            <a:pPr algn="r">
              <a:lnSpc>
                <a:spcPts val="44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красная стрела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98" y="3071810"/>
            <a:ext cx="8929702" cy="301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первая буква - в прилагательном мужского рода встречается дважды. Один раз она обозначает парный глухой мягкий согласный звук, другой раз – твердый;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вторая и третья буквы обозначают парные согласные всегда твердые звуки 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6119336"/>
            <a:ext cx="46434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Т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Ш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Ж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28926" y="3000372"/>
            <a:ext cx="214314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00496" y="3000372"/>
            <a:ext cx="214314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29520" y="192880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72198" y="300037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0033" y="2304418"/>
            <a:ext cx="8608247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тжш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жшт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штж</a:t>
            </a:r>
            <a:r>
              <a:rPr lang="ru-RU" sz="4800" b="1" dirty="0" smtClean="0">
                <a:solidFill>
                  <a:srgbClr val="C00000"/>
                </a:solidFill>
              </a:rPr>
              <a:t> 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2786058"/>
            <a:ext cx="8572560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тжш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жшт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штж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15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 build="allAtOnce"/>
      <p:bldP spid="7" grpId="0"/>
      <p:bldP spid="7" grpId="1"/>
      <p:bldP spid="17" grpId="0" build="allAtOnce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6" y="0"/>
            <a:ext cx="7858148" cy="1127125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428736"/>
            <a:ext cx="4000528" cy="1731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смелый шаг </a:t>
            </a:r>
          </a:p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осенняя пора</a:t>
            </a:r>
          </a:p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гиблое место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428736"/>
            <a:ext cx="4572032" cy="2408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глубокое озеро</a:t>
            </a:r>
          </a:p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надежная опора</a:t>
            </a:r>
          </a:p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вкусный торт</a:t>
            </a:r>
          </a:p>
          <a:p>
            <a:endParaRPr lang="ru-RU" sz="4400" b="1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98" y="3125174"/>
            <a:ext cx="8929702" cy="3447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первая буква - в прилагательном женского рода встречается дважды. Один раз она обозначает непарный звонкий твердый согласный звук, другой раз – мягкий;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вторая буква – в окончании прилагательных мужского рода обозначает непарный согласный всегда мягкий звук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6119336"/>
            <a:ext cx="37862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Н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Ы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42976" y="2500306"/>
            <a:ext cx="214314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00166" y="2500306"/>
            <a:ext cx="214314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000232" y="1928802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643702" y="3071810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0033" y="2733046"/>
            <a:ext cx="8608247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ны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ын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нны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ыын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ны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2928934"/>
            <a:ext cx="8572560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ны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ын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нны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ыын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ны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16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5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  <p:bldP spid="4" grpId="3" uiExpand="1" build="allAtOnce"/>
      <p:bldP spid="5" grpId="0"/>
      <p:bldP spid="5" grpId="1"/>
      <p:bldP spid="7" grpId="0" build="allAtOnce"/>
      <p:bldP spid="8" grpId="0"/>
      <p:bldP spid="8" grpId="1"/>
      <p:bldP spid="22" grpId="0" build="allAtOnce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8" y="0"/>
            <a:ext cx="7858148" cy="1127125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605424"/>
            <a:ext cx="614363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обыкновенное чудо</a:t>
            </a:r>
          </a:p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заслуженная награда</a:t>
            </a:r>
          </a:p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дружный коллектив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30" y="3558321"/>
            <a:ext cx="8929702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первая буква - в прилагательном среднего рода встречается трижды – в корне, одном из суффиксов и окончании;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вторая и третья буквы – в окончании имени </a:t>
            </a:r>
            <a:r>
              <a:rPr lang="ru-RU" sz="2800" b="1" spc="-80" dirty="0" smtClean="0">
                <a:solidFill>
                  <a:srgbClr val="000099"/>
                </a:solidFill>
              </a:rPr>
              <a:t>прилагательного женского рода</a:t>
            </a:r>
            <a:endParaRPr lang="ru-RU" sz="2800" b="1" spc="-8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6119336"/>
            <a:ext cx="46434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Я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00166" y="2141528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86116" y="2141528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29190" y="2214554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29190" y="1714488"/>
            <a:ext cx="642942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1571604" y="1500174"/>
            <a:ext cx="1357322" cy="357190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643438" y="1428736"/>
            <a:ext cx="21431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000364" y="1428736"/>
            <a:ext cx="1571636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57686" y="2786058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14876" y="2786058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0033" y="2590170"/>
            <a:ext cx="8608247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оая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аяо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яоа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ояа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2500306"/>
            <a:ext cx="857256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оая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аяо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яоа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ояа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…</a:t>
            </a:r>
            <a:endParaRPr lang="ru-RU" sz="88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17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7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build="allAtOnce"/>
      <p:bldP spid="7" grpId="0"/>
      <p:bldP spid="7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4" grpId="0" build="allAtOnce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8" y="0"/>
            <a:ext cx="7858148" cy="1127125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28736"/>
            <a:ext cx="428628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добрый вечер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лёгкая добыча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глубокое озеро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1428736"/>
            <a:ext cx="392909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летняя гроза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большое горе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новый дом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98" y="3558321"/>
            <a:ext cx="8929702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первая и вторая буквы – в начале и конце корня трехсложного прилагательного среднего рода;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третья буква – суффикс прилагательного женского рода обозначает непарный звонкий мягкий согласный звук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6047922"/>
            <a:ext cx="46434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Г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Б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Н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1571612"/>
            <a:ext cx="714380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2928934"/>
            <a:ext cx="642942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285720" y="2786058"/>
            <a:ext cx="1143008" cy="357190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5000628" y="1428736"/>
            <a:ext cx="857256" cy="357190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929322" y="1357298"/>
            <a:ext cx="21431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500166" y="2714620"/>
            <a:ext cx="500066" cy="214314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929322" y="2071678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4282" y="3429000"/>
            <a:ext cx="214314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71538" y="3429000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0033" y="3018798"/>
            <a:ext cx="8608247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гьбън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гъбьн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гьбън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2789163"/>
            <a:ext cx="857256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гьбън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гьбън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гьбън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…</a:t>
            </a:r>
            <a:endParaRPr lang="ru-RU" sz="88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18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7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build="allAtOnce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4" grpId="0" build="allAtOnce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15238" cy="746125"/>
          </a:xfrm>
        </p:spPr>
        <p:txBody>
          <a:bodyPr/>
          <a:lstStyle/>
          <a:p>
            <a:r>
              <a:rPr lang="ru-RU" u="sng" dirty="0" smtClean="0"/>
              <a:t>Найти зашифрованные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-32" y="2285992"/>
            <a:ext cx="3643338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переписал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подсказать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прочитаю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1428736"/>
            <a:ext cx="5286380" cy="461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все буквы в глаголе неопределенной формы;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первая буква является парной звонкой согласной в приставке;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вторая буква – парная звонкая согласная в корне;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третья буква – безударная гласная в корне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496" y="5929330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Д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З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b="1" dirty="0" smtClean="0">
                <a:solidFill>
                  <a:srgbClr val="000099"/>
                </a:solidFill>
              </a:rPr>
              <a:t>. 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42844" y="3727000"/>
            <a:ext cx="1034084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1285852" y="3643314"/>
            <a:ext cx="1071570" cy="428628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428860" y="3571876"/>
            <a:ext cx="357190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14348" y="4427544"/>
            <a:ext cx="500066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14546" y="4356106"/>
            <a:ext cx="285752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7356" y="4356106"/>
            <a:ext cx="285752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7224" y="2101042"/>
            <a:ext cx="78581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Определить порядок следования букв в ряду:</a:t>
            </a:r>
          </a:p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ддза</a:t>
            </a:r>
            <a:r>
              <a:rPr lang="ru-RU" sz="4800" b="1" dirty="0" smtClean="0">
                <a:solidFill>
                  <a:srgbClr val="FF0000"/>
                </a:solidFill>
              </a:rPr>
              <a:t>  </a:t>
            </a:r>
            <a:r>
              <a:rPr lang="ru-RU" sz="4800" b="1" dirty="0" err="1" smtClean="0">
                <a:solidFill>
                  <a:srgbClr val="FF0000"/>
                </a:solidFill>
              </a:rPr>
              <a:t>дзза</a:t>
            </a:r>
            <a:r>
              <a:rPr lang="ru-RU" sz="4800" b="1" dirty="0" smtClean="0">
                <a:solidFill>
                  <a:srgbClr val="FF0000"/>
                </a:solidFill>
              </a:rPr>
              <a:t>  </a:t>
            </a:r>
            <a:r>
              <a:rPr lang="ru-RU" sz="4800" b="1" dirty="0" err="1" smtClean="0">
                <a:solidFill>
                  <a:srgbClr val="FF0000"/>
                </a:solidFill>
              </a:rPr>
              <a:t>дзаа</a:t>
            </a:r>
            <a:r>
              <a:rPr lang="ru-RU" sz="4800" b="1" dirty="0" smtClean="0">
                <a:solidFill>
                  <a:srgbClr val="FF0000"/>
                </a:solidFill>
              </a:rPr>
              <a:t> …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2857488" y="3571876"/>
            <a:ext cx="500066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28728" y="2912274"/>
            <a:ext cx="650085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ддза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дзза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дзаа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19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6" grpId="0" animBg="1"/>
      <p:bldP spid="7" grpId="0" animBg="1"/>
      <p:bldP spid="9" grpId="0" animBg="1"/>
      <p:bldP spid="16" grpId="0" build="allAtOnce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86676" cy="746125"/>
          </a:xfrm>
        </p:spPr>
        <p:txBody>
          <a:bodyPr/>
          <a:lstStyle/>
          <a:p>
            <a:r>
              <a:rPr lang="ru-RU" u="sng" dirty="0" smtClean="0"/>
              <a:t>Найти зашифрованные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1406" y="1714488"/>
            <a:ext cx="3643338" cy="3987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выбежал</a:t>
            </a:r>
          </a:p>
          <a:p>
            <a:pPr>
              <a:lnSpc>
                <a:spcPts val="8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плывет</a:t>
            </a:r>
          </a:p>
          <a:p>
            <a:pPr>
              <a:lnSpc>
                <a:spcPts val="8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освободят</a:t>
            </a:r>
          </a:p>
          <a:p>
            <a:pPr>
              <a:lnSpc>
                <a:spcPts val="8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приподнять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428736"/>
            <a:ext cx="5286380" cy="461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с первой буквы начинается корень глагола прошедшего времени;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вторая буква находится в приставке глагола будущего времени;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третья буква дважды повторяется в глаголе неопределенной формы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496" y="6027027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Б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П</a:t>
            </a:r>
            <a:r>
              <a:rPr lang="ru-RU" sz="4800" b="1" dirty="0" smtClean="0">
                <a:solidFill>
                  <a:srgbClr val="000099"/>
                </a:solidFill>
              </a:rPr>
              <a:t>. 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7486" y="4000504"/>
            <a:ext cx="391110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500034" y="3857628"/>
            <a:ext cx="2071702" cy="428628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1406" y="5643578"/>
            <a:ext cx="357190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14414" y="5643578"/>
            <a:ext cx="357190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438" y="4572008"/>
            <a:ext cx="428596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4348" y="2714620"/>
            <a:ext cx="77867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Определить порядок следования букв в ряду:</a:t>
            </a:r>
          </a:p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боп</a:t>
            </a:r>
            <a:r>
              <a:rPr lang="ru-RU" sz="4800" b="1" dirty="0" smtClean="0">
                <a:solidFill>
                  <a:srgbClr val="FF0000"/>
                </a:solidFill>
              </a:rPr>
              <a:t>   </a:t>
            </a:r>
            <a:r>
              <a:rPr lang="ru-RU" sz="4800" b="1" dirty="0" err="1" smtClean="0">
                <a:solidFill>
                  <a:srgbClr val="FF0000"/>
                </a:solidFill>
              </a:rPr>
              <a:t>ббопп</a:t>
            </a:r>
            <a:r>
              <a:rPr lang="ru-RU" sz="4800" b="1" dirty="0" smtClean="0">
                <a:solidFill>
                  <a:srgbClr val="FF0000"/>
                </a:solidFill>
              </a:rPr>
              <a:t>   </a:t>
            </a:r>
            <a:r>
              <a:rPr lang="ru-RU" sz="4800" b="1" dirty="0" err="1" smtClean="0">
                <a:solidFill>
                  <a:srgbClr val="FF0000"/>
                </a:solidFill>
              </a:rPr>
              <a:t>бббоппп</a:t>
            </a:r>
            <a:r>
              <a:rPr lang="ru-RU" sz="4800" b="1" dirty="0" smtClean="0">
                <a:solidFill>
                  <a:srgbClr val="FF0000"/>
                </a:solidFill>
              </a:rPr>
              <a:t> …</a:t>
            </a:r>
            <a:endParaRPr lang="ru-RU" sz="4800" b="1" dirty="0" smtClean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3357562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боп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ббопп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бббоппп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7" name="Дуга 16"/>
          <p:cNvSpPr/>
          <p:nvPr/>
        </p:nvSpPr>
        <p:spPr>
          <a:xfrm>
            <a:off x="1000100" y="1857364"/>
            <a:ext cx="1071570" cy="428628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214546" y="1857364"/>
            <a:ext cx="214314" cy="214314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42844" y="1928802"/>
            <a:ext cx="748332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928662" y="2571744"/>
            <a:ext cx="428628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643174" y="4071942"/>
            <a:ext cx="642942" cy="571504"/>
          </a:xfrm>
          <a:prstGeom prst="rect">
            <a:avLst/>
          </a:prstGeom>
          <a:noFill/>
          <a:ln w="50800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2500298" y="1857364"/>
            <a:ext cx="214314" cy="214314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20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5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1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animBg="1"/>
      <p:bldP spid="6" grpId="1" animBg="1"/>
      <p:bldP spid="7" grpId="0" animBg="1"/>
      <p:bldP spid="7" grpId="1" animBg="1"/>
      <p:bldP spid="16" grpId="0" build="allAtOnce"/>
      <p:bldP spid="16" grpId="1" build="allAtOnce"/>
      <p:bldP spid="14" grpId="0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2" grpId="0" animBg="1"/>
      <p:bldP spid="2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1127125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571612"/>
            <a:ext cx="31432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мать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молот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сестра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щенята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дочь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жена</a:t>
            </a:r>
            <a:endParaRPr lang="ru-RU" sz="5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14414" y="2428868"/>
            <a:ext cx="500066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14414" y="5643578"/>
            <a:ext cx="500066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7158" y="4071942"/>
            <a:ext cx="500066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7290" y="485776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3372" y="1643050"/>
            <a:ext cx="5000628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выделить слова, содержащие мягкие согласные звуки;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среди них найти трехсложное слово;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из него выписать буквы, обозначающие мягкие согласные звуки</a:t>
            </a:r>
            <a:endParaRPr lang="ru-RU" sz="3000" b="1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1934" y="5786454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Н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Щ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2714620"/>
            <a:ext cx="5500726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0099"/>
                </a:solidFill>
              </a:rPr>
              <a:t>Продолжить ряд:</a:t>
            </a:r>
          </a:p>
          <a:p>
            <a:r>
              <a:rPr lang="ru-RU" sz="4800" b="1" dirty="0" err="1" smtClean="0">
                <a:solidFill>
                  <a:srgbClr val="C00000"/>
                </a:solidFill>
              </a:rPr>
              <a:t>нщ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Нщ</a:t>
            </a:r>
            <a:r>
              <a:rPr lang="ru-RU" sz="4800" b="1" dirty="0" smtClean="0">
                <a:solidFill>
                  <a:srgbClr val="C00000"/>
                </a:solidFill>
              </a:rPr>
              <a:t>  НЩ  </a:t>
            </a:r>
            <a:r>
              <a:rPr lang="ru-RU" sz="4800" b="1" dirty="0" err="1" smtClean="0">
                <a:solidFill>
                  <a:srgbClr val="C00000"/>
                </a:solidFill>
              </a:rPr>
              <a:t>нщ</a:t>
            </a:r>
            <a:r>
              <a:rPr lang="ru-RU" sz="4800" b="1" dirty="0" smtClean="0">
                <a:solidFill>
                  <a:srgbClr val="C00000"/>
                </a:solidFill>
              </a:rPr>
              <a:t>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82088" y="4168991"/>
            <a:ext cx="269174" cy="688769"/>
          </a:xfrm>
          <a:custGeom>
            <a:avLst/>
            <a:gdLst>
              <a:gd name="connsiteX0" fmla="*/ 269174 w 269174"/>
              <a:gd name="connsiteY0" fmla="*/ 0 h 688769"/>
              <a:gd name="connsiteX1" fmla="*/ 79169 w 269174"/>
              <a:gd name="connsiteY1" fmla="*/ 59377 h 688769"/>
              <a:gd name="connsiteX2" fmla="*/ 19793 w 269174"/>
              <a:gd name="connsiteY2" fmla="*/ 154379 h 688769"/>
              <a:gd name="connsiteX3" fmla="*/ 7917 w 269174"/>
              <a:gd name="connsiteY3" fmla="*/ 415637 h 688769"/>
              <a:gd name="connsiteX4" fmla="*/ 67294 w 269174"/>
              <a:gd name="connsiteY4" fmla="*/ 581891 h 688769"/>
              <a:gd name="connsiteX5" fmla="*/ 233548 w 269174"/>
              <a:gd name="connsiteY5" fmla="*/ 688769 h 68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174" h="688769">
                <a:moveTo>
                  <a:pt x="269174" y="0"/>
                </a:moveTo>
                <a:cubicBezTo>
                  <a:pt x="194953" y="16823"/>
                  <a:pt x="120732" y="33647"/>
                  <a:pt x="79169" y="59377"/>
                </a:cubicBezTo>
                <a:cubicBezTo>
                  <a:pt x="37606" y="85107"/>
                  <a:pt x="31668" y="95002"/>
                  <a:pt x="19793" y="154379"/>
                </a:cubicBezTo>
                <a:cubicBezTo>
                  <a:pt x="7918" y="213756"/>
                  <a:pt x="0" y="344385"/>
                  <a:pt x="7917" y="415637"/>
                </a:cubicBezTo>
                <a:cubicBezTo>
                  <a:pt x="15834" y="486889"/>
                  <a:pt x="29689" y="536369"/>
                  <a:pt x="67294" y="581891"/>
                </a:cubicBezTo>
                <a:cubicBezTo>
                  <a:pt x="104899" y="627413"/>
                  <a:pt x="169223" y="658091"/>
                  <a:pt x="233548" y="688769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03761" y="4857760"/>
            <a:ext cx="2453727" cy="71438"/>
          </a:xfrm>
          <a:custGeom>
            <a:avLst/>
            <a:gdLst>
              <a:gd name="connsiteX0" fmla="*/ 0 w 3212275"/>
              <a:gd name="connsiteY0" fmla="*/ 35626 h 95003"/>
              <a:gd name="connsiteX1" fmla="*/ 225631 w 3212275"/>
              <a:gd name="connsiteY1" fmla="*/ 83127 h 95003"/>
              <a:gd name="connsiteX2" fmla="*/ 688769 w 3212275"/>
              <a:gd name="connsiteY2" fmla="*/ 95003 h 95003"/>
              <a:gd name="connsiteX3" fmla="*/ 1698171 w 3212275"/>
              <a:gd name="connsiteY3" fmla="*/ 95003 h 95003"/>
              <a:gd name="connsiteX4" fmla="*/ 2398816 w 3212275"/>
              <a:gd name="connsiteY4" fmla="*/ 59377 h 95003"/>
              <a:gd name="connsiteX5" fmla="*/ 3087584 w 3212275"/>
              <a:gd name="connsiteY5" fmla="*/ 23751 h 95003"/>
              <a:gd name="connsiteX6" fmla="*/ 3146961 w 3212275"/>
              <a:gd name="connsiteY6" fmla="*/ 0 h 9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275" h="95003">
                <a:moveTo>
                  <a:pt x="0" y="35626"/>
                </a:moveTo>
                <a:cubicBezTo>
                  <a:pt x="55418" y="54428"/>
                  <a:pt x="110836" y="73231"/>
                  <a:pt x="225631" y="83127"/>
                </a:cubicBezTo>
                <a:cubicBezTo>
                  <a:pt x="340426" y="93023"/>
                  <a:pt x="688769" y="95003"/>
                  <a:pt x="688769" y="95003"/>
                </a:cubicBezTo>
                <a:lnTo>
                  <a:pt x="1698171" y="95003"/>
                </a:lnTo>
                <a:cubicBezTo>
                  <a:pt x="1983179" y="89065"/>
                  <a:pt x="2398816" y="59377"/>
                  <a:pt x="2398816" y="59377"/>
                </a:cubicBezTo>
                <a:lnTo>
                  <a:pt x="3087584" y="23751"/>
                </a:lnTo>
                <a:cubicBezTo>
                  <a:pt x="3212275" y="13855"/>
                  <a:pt x="3179618" y="6927"/>
                  <a:pt x="3146961" y="0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857488" y="4214818"/>
            <a:ext cx="214314" cy="642190"/>
          </a:xfrm>
          <a:custGeom>
            <a:avLst/>
            <a:gdLst>
              <a:gd name="connsiteX0" fmla="*/ 0 w 217714"/>
              <a:gd name="connsiteY0" fmla="*/ 763980 h 763980"/>
              <a:gd name="connsiteX1" fmla="*/ 154379 w 217714"/>
              <a:gd name="connsiteY1" fmla="*/ 645227 h 763980"/>
              <a:gd name="connsiteX2" fmla="*/ 213756 w 217714"/>
              <a:gd name="connsiteY2" fmla="*/ 312717 h 763980"/>
              <a:gd name="connsiteX3" fmla="*/ 130628 w 217714"/>
              <a:gd name="connsiteY3" fmla="*/ 51460 h 763980"/>
              <a:gd name="connsiteX4" fmla="*/ 106878 w 217714"/>
              <a:gd name="connsiteY4" fmla="*/ 3959 h 7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4" h="763980">
                <a:moveTo>
                  <a:pt x="0" y="763980"/>
                </a:moveTo>
                <a:cubicBezTo>
                  <a:pt x="59376" y="742208"/>
                  <a:pt x="118753" y="720437"/>
                  <a:pt x="154379" y="645227"/>
                </a:cubicBezTo>
                <a:cubicBezTo>
                  <a:pt x="190005" y="570017"/>
                  <a:pt x="217714" y="411678"/>
                  <a:pt x="213756" y="312717"/>
                </a:cubicBezTo>
                <a:cubicBezTo>
                  <a:pt x="209798" y="213756"/>
                  <a:pt x="148441" y="102920"/>
                  <a:pt x="130628" y="51460"/>
                </a:cubicBezTo>
                <a:cubicBezTo>
                  <a:pt x="112815" y="0"/>
                  <a:pt x="109846" y="1979"/>
                  <a:pt x="106878" y="3959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70528" y="4143380"/>
            <a:ext cx="2729836" cy="142876"/>
          </a:xfrm>
          <a:custGeom>
            <a:avLst/>
            <a:gdLst>
              <a:gd name="connsiteX0" fmla="*/ 3301340 w 3301340"/>
              <a:gd name="connsiteY0" fmla="*/ 180109 h 203860"/>
              <a:gd name="connsiteX1" fmla="*/ 3170712 w 3301340"/>
              <a:gd name="connsiteY1" fmla="*/ 73231 h 203860"/>
              <a:gd name="connsiteX2" fmla="*/ 2731325 w 3301340"/>
              <a:gd name="connsiteY2" fmla="*/ 1979 h 203860"/>
              <a:gd name="connsiteX3" fmla="*/ 1828800 w 3301340"/>
              <a:gd name="connsiteY3" fmla="*/ 61356 h 203860"/>
              <a:gd name="connsiteX4" fmla="*/ 902525 w 3301340"/>
              <a:gd name="connsiteY4" fmla="*/ 85106 h 203860"/>
              <a:gd name="connsiteX5" fmla="*/ 403761 w 3301340"/>
              <a:gd name="connsiteY5" fmla="*/ 132608 h 203860"/>
              <a:gd name="connsiteX6" fmla="*/ 0 w 3301340"/>
              <a:gd name="connsiteY6" fmla="*/ 203860 h 203860"/>
              <a:gd name="connsiteX7" fmla="*/ 0 w 3301340"/>
              <a:gd name="connsiteY7" fmla="*/ 203860 h 2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1340" h="203860">
                <a:moveTo>
                  <a:pt x="3301340" y="180109"/>
                </a:moveTo>
                <a:cubicBezTo>
                  <a:pt x="3283527" y="141514"/>
                  <a:pt x="3265714" y="102919"/>
                  <a:pt x="3170712" y="73231"/>
                </a:cubicBezTo>
                <a:cubicBezTo>
                  <a:pt x="3075710" y="43543"/>
                  <a:pt x="2954977" y="3958"/>
                  <a:pt x="2731325" y="1979"/>
                </a:cubicBezTo>
                <a:cubicBezTo>
                  <a:pt x="2507673" y="0"/>
                  <a:pt x="2133600" y="47502"/>
                  <a:pt x="1828800" y="61356"/>
                </a:cubicBezTo>
                <a:cubicBezTo>
                  <a:pt x="1524000" y="75210"/>
                  <a:pt x="1140031" y="73231"/>
                  <a:pt x="902525" y="85106"/>
                </a:cubicBezTo>
                <a:cubicBezTo>
                  <a:pt x="665019" y="96981"/>
                  <a:pt x="554182" y="112816"/>
                  <a:pt x="403761" y="132608"/>
                </a:cubicBezTo>
                <a:cubicBezTo>
                  <a:pt x="253340" y="152400"/>
                  <a:pt x="0" y="203860"/>
                  <a:pt x="0" y="203860"/>
                </a:cubicBezTo>
                <a:lnTo>
                  <a:pt x="0" y="203860"/>
                </a:ln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28596" y="485776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4348" y="30003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solidFill>
                  <a:srgbClr val="000099"/>
                </a:solidFill>
                <a:latin typeface="Calligraph" pitchFamily="2" charset="0"/>
              </a:rPr>
              <a:t>нщ</a:t>
            </a:r>
            <a:r>
              <a:rPr lang="ru-RU" sz="7200" dirty="0" smtClean="0">
                <a:solidFill>
                  <a:srgbClr val="000099"/>
                </a:solidFill>
                <a:latin typeface="Calligraph" pitchFamily="2" charset="0"/>
              </a:rPr>
              <a:t>   </a:t>
            </a:r>
            <a:r>
              <a:rPr lang="ru-RU" sz="7200" dirty="0" err="1" smtClean="0">
                <a:solidFill>
                  <a:srgbClr val="000099"/>
                </a:solidFill>
                <a:latin typeface="Calligraph" pitchFamily="2" charset="0"/>
              </a:rPr>
              <a:t>Нщ</a:t>
            </a:r>
            <a:r>
              <a:rPr lang="ru-RU" sz="7200" dirty="0" smtClean="0">
                <a:solidFill>
                  <a:srgbClr val="000099"/>
                </a:solidFill>
                <a:latin typeface="Calligraph" pitchFamily="2" charset="0"/>
              </a:rPr>
              <a:t>   НЩ   </a:t>
            </a:r>
            <a:r>
              <a:rPr lang="ru-RU" sz="7200" dirty="0" err="1" smtClean="0">
                <a:solidFill>
                  <a:srgbClr val="000099"/>
                </a:solidFill>
                <a:latin typeface="Calligraph" pitchFamily="2" charset="0"/>
              </a:rPr>
              <a:t>нщ</a:t>
            </a:r>
            <a:r>
              <a:rPr lang="ru-RU" sz="7200" dirty="0" smtClean="0">
                <a:solidFill>
                  <a:srgbClr val="000099"/>
                </a:solidFill>
                <a:latin typeface="Calligraph" pitchFamily="2" charset="0"/>
              </a:rPr>
              <a:t> …</a:t>
            </a:r>
            <a:endParaRPr lang="ru-RU" sz="7200" dirty="0">
              <a:solidFill>
                <a:srgbClr val="000099"/>
              </a:solidFill>
              <a:latin typeface="Calligraph" pitchFamily="2" charset="0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3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2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10" grpId="0" build="allAtOnce"/>
      <p:bldP spid="14" grpId="0"/>
      <p:bldP spid="14" grpId="1"/>
      <p:bldP spid="15" grpId="0" build="allAtOnce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143800" cy="746125"/>
          </a:xfrm>
        </p:spPr>
        <p:txBody>
          <a:bodyPr/>
          <a:lstStyle/>
          <a:p>
            <a:r>
              <a:rPr lang="ru-RU" u="sng" dirty="0" smtClean="0"/>
              <a:t>Найти зашифрованные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1406" y="1921125"/>
            <a:ext cx="3571900" cy="3987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идешь</a:t>
            </a:r>
          </a:p>
          <a:p>
            <a:pPr>
              <a:lnSpc>
                <a:spcPts val="8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видишь</a:t>
            </a:r>
          </a:p>
          <a:p>
            <a:pPr>
              <a:lnSpc>
                <a:spcPts val="8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гуляешь</a:t>
            </a:r>
          </a:p>
          <a:p>
            <a:pPr>
              <a:lnSpc>
                <a:spcPts val="8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принесешь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571612"/>
            <a:ext cx="5004014" cy="40395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найти лишнее слово;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первая буква стоит в начале корня лишнего слова;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вторая буква обозначает гласный звук, который находится в приставке лишнего слова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1934" y="5857892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Н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И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5286388"/>
            <a:ext cx="1214446" cy="57150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1214414" y="5143512"/>
            <a:ext cx="928694" cy="428628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42844" y="5214950"/>
            <a:ext cx="962646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14414" y="585789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85786" y="585789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8662" y="2786058"/>
            <a:ext cx="75009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Определить порядок следования букв в ряду: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Нннни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Нниии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Нннни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3429000"/>
            <a:ext cx="8786842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500" dirty="0" err="1" smtClean="0">
                <a:latin typeface="Calligraph" pitchFamily="2" charset="0"/>
              </a:rPr>
              <a:t>Нннни</a:t>
            </a:r>
            <a:r>
              <a:rPr lang="ru-RU" sz="7500" dirty="0" smtClean="0">
                <a:latin typeface="Calligraph" pitchFamily="2" charset="0"/>
              </a:rPr>
              <a:t>  </a:t>
            </a:r>
            <a:r>
              <a:rPr lang="ru-RU" sz="7500" dirty="0" err="1" smtClean="0">
                <a:latin typeface="Calligraph" pitchFamily="2" charset="0"/>
              </a:rPr>
              <a:t>Нниии</a:t>
            </a:r>
            <a:r>
              <a:rPr lang="ru-RU" sz="7500" dirty="0" smtClean="0">
                <a:latin typeface="Calligraph" pitchFamily="2" charset="0"/>
              </a:rPr>
              <a:t>  </a:t>
            </a:r>
            <a:r>
              <a:rPr lang="ru-RU" sz="7500" dirty="0" err="1" smtClean="0">
                <a:latin typeface="Calligraph" pitchFamily="2" charset="0"/>
              </a:rPr>
              <a:t>Нннни</a:t>
            </a:r>
            <a:r>
              <a:rPr lang="ru-RU" sz="7500" dirty="0" smtClean="0">
                <a:latin typeface="Calligraph" pitchFamily="2" charset="0"/>
              </a:rPr>
              <a:t> …</a:t>
            </a:r>
            <a:endParaRPr lang="ru-RU" sz="7500" dirty="0">
              <a:latin typeface="Calligraph" pitchFamily="2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21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6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4" grpId="0" build="allAtOnce"/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build="allAtOnce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3"/>
            <a:ext cx="7858180" cy="928694"/>
          </a:xfrm>
        </p:spPr>
        <p:txBody>
          <a:bodyPr/>
          <a:lstStyle/>
          <a:p>
            <a:pPr algn="ctr"/>
            <a:r>
              <a:rPr lang="ru-RU" sz="3200" u="sng" dirty="0" smtClean="0"/>
              <a:t>Определить времена глаголов. Выполнить задание и найти буквы</a:t>
            </a:r>
            <a:endParaRPr lang="ru-RU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928802"/>
            <a:ext cx="2857520" cy="4524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кушаешь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бегут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хлопал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напишет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43570" y="3643314"/>
            <a:ext cx="271464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400" b="1" dirty="0" smtClean="0"/>
              <a:t>Глаголы</a:t>
            </a:r>
          </a:p>
          <a:p>
            <a:pPr algn="ctr"/>
            <a:r>
              <a:rPr lang="ru-RU" sz="2400" b="1" dirty="0" smtClean="0"/>
              <a:t>настоящего</a:t>
            </a:r>
          </a:p>
          <a:p>
            <a:pPr algn="ctr"/>
            <a:r>
              <a:rPr lang="ru-RU" sz="2400" b="1" dirty="0" smtClean="0"/>
              <a:t>времени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4500562" y="2000240"/>
            <a:ext cx="271464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400" b="1" dirty="0" smtClean="0"/>
              <a:t>Глагол</a:t>
            </a:r>
          </a:p>
          <a:p>
            <a:pPr algn="ctr"/>
            <a:r>
              <a:rPr lang="ru-RU" sz="2400" b="1" dirty="0" smtClean="0"/>
              <a:t>прошедшего</a:t>
            </a:r>
          </a:p>
          <a:p>
            <a:pPr algn="ctr"/>
            <a:r>
              <a:rPr lang="ru-RU" sz="2400" b="1" dirty="0" smtClean="0"/>
              <a:t>времени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4500562" y="5286388"/>
            <a:ext cx="271464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400" b="1" dirty="0" smtClean="0"/>
              <a:t>Глагол</a:t>
            </a:r>
          </a:p>
          <a:p>
            <a:pPr algn="ctr"/>
            <a:r>
              <a:rPr lang="ru-RU" sz="2400" b="1" dirty="0" smtClean="0"/>
              <a:t>будущего</a:t>
            </a:r>
          </a:p>
          <a:p>
            <a:pPr algn="ctr"/>
            <a:r>
              <a:rPr lang="ru-RU" sz="2400" b="1" dirty="0" smtClean="0"/>
              <a:t>времени</a:t>
            </a:r>
            <a:endParaRPr lang="ru-RU" sz="24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714612" y="5857892"/>
            <a:ext cx="1714512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928926" y="2643182"/>
            <a:ext cx="2714644" cy="135732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14480" y="3716340"/>
            <a:ext cx="3786214" cy="5699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357422" y="2857496"/>
            <a:ext cx="2286016" cy="18589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00562" y="3429000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Определить </a:t>
            </a:r>
          </a:p>
          <a:p>
            <a:r>
              <a:rPr lang="ru-RU" sz="3200" b="1" dirty="0" smtClean="0">
                <a:solidFill>
                  <a:srgbClr val="000099"/>
                </a:solidFill>
              </a:rPr>
              <a:t>	времена </a:t>
            </a:r>
          </a:p>
          <a:p>
            <a:r>
              <a:rPr lang="ru-RU" sz="3200" b="1" dirty="0" smtClean="0">
                <a:solidFill>
                  <a:srgbClr val="000099"/>
                </a:solidFill>
              </a:rPr>
              <a:t>		глаголов: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86182" y="1643050"/>
            <a:ext cx="5214974" cy="3590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первая буква находится в корне глагола прошедшего времени и обозначает в нем непарный глухой твердый согласный звук;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вторая и третья - соседки буквы </a:t>
            </a:r>
            <a:r>
              <a:rPr lang="ru-RU" sz="3000" b="1" dirty="0" smtClean="0">
                <a:solidFill>
                  <a:srgbClr val="C00000"/>
                </a:solidFill>
              </a:rPr>
              <a:t>Х</a:t>
            </a:r>
            <a:r>
              <a:rPr lang="ru-RU" sz="3000" b="1" dirty="0" smtClean="0">
                <a:solidFill>
                  <a:srgbClr val="000099"/>
                </a:solidFill>
              </a:rPr>
              <a:t> по алфавиту</a:t>
            </a:r>
            <a:endParaRPr lang="ru-RU" sz="3000" dirty="0"/>
          </a:p>
        </p:txBody>
      </p:sp>
      <p:sp>
        <p:nvSpPr>
          <p:cNvPr id="28" name="Дуга 27"/>
          <p:cNvSpPr/>
          <p:nvPr/>
        </p:nvSpPr>
        <p:spPr>
          <a:xfrm>
            <a:off x="142844" y="4357694"/>
            <a:ext cx="1357322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643042" y="4214818"/>
            <a:ext cx="285752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2000232" y="4214818"/>
            <a:ext cx="285752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42844" y="5000636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29058" y="5643578"/>
            <a:ext cx="464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Ф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Х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Ц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596" y="2714620"/>
            <a:ext cx="82867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Фхц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Хцф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Цфх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Фхц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44" y="3177131"/>
            <a:ext cx="885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rgbClr val="000099"/>
                </a:solidFill>
                <a:latin typeface="Calligraph" pitchFamily="2" charset="0"/>
              </a:rPr>
              <a:t>Фхц</a:t>
            </a:r>
            <a:r>
              <a:rPr lang="ru-RU" sz="8000" dirty="0" smtClean="0">
                <a:solidFill>
                  <a:srgbClr val="000099"/>
                </a:solidFill>
                <a:latin typeface="Calligraph" pitchFamily="2" charset="0"/>
              </a:rPr>
              <a:t> </a:t>
            </a:r>
            <a:r>
              <a:rPr lang="ru-RU" sz="8000" dirty="0" err="1" smtClean="0">
                <a:solidFill>
                  <a:srgbClr val="000099"/>
                </a:solidFill>
                <a:latin typeface="Calligraph" pitchFamily="2" charset="0"/>
              </a:rPr>
              <a:t>Хцф</a:t>
            </a:r>
            <a:r>
              <a:rPr lang="ru-RU" sz="8000" dirty="0" smtClean="0">
                <a:solidFill>
                  <a:srgbClr val="000099"/>
                </a:solidFill>
                <a:latin typeface="Calligraph" pitchFamily="2" charset="0"/>
              </a:rPr>
              <a:t> </a:t>
            </a:r>
            <a:r>
              <a:rPr lang="ru-RU" sz="8000" dirty="0" err="1" smtClean="0">
                <a:solidFill>
                  <a:srgbClr val="000099"/>
                </a:solidFill>
                <a:latin typeface="Calligraph" pitchFamily="2" charset="0"/>
              </a:rPr>
              <a:t>Цфх</a:t>
            </a:r>
            <a:r>
              <a:rPr lang="ru-RU" sz="8000" dirty="0" smtClean="0">
                <a:solidFill>
                  <a:srgbClr val="000099"/>
                </a:solidFill>
                <a:latin typeface="Calligraph" pitchFamily="2" charset="0"/>
              </a:rPr>
              <a:t> </a:t>
            </a:r>
            <a:r>
              <a:rPr lang="ru-RU" sz="8000" dirty="0" err="1" smtClean="0">
                <a:solidFill>
                  <a:srgbClr val="000099"/>
                </a:solidFill>
                <a:latin typeface="Calligraph" pitchFamily="2" charset="0"/>
              </a:rPr>
              <a:t>Фхц</a:t>
            </a:r>
            <a:r>
              <a:rPr lang="ru-RU" sz="8000" dirty="0" smtClean="0">
                <a:solidFill>
                  <a:srgbClr val="000099"/>
                </a:solidFill>
                <a:latin typeface="Calligraph" pitchFamily="2" charset="0"/>
              </a:rPr>
              <a:t> …</a:t>
            </a:r>
            <a:endParaRPr lang="ru-RU" sz="8000" dirty="0">
              <a:solidFill>
                <a:srgbClr val="000099"/>
              </a:solidFill>
              <a:latin typeface="Calligraph" pitchFamily="2" charset="0"/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22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2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0" grpId="0"/>
      <p:bldP spid="20" grpId="1"/>
      <p:bldP spid="27" grpId="0" build="allAtOnce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5" grpId="0"/>
      <p:bldP spid="35" grpId="1"/>
      <p:bldP spid="36" grpId="0" build="allAtOnce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3"/>
            <a:ext cx="7400948" cy="857256"/>
          </a:xfrm>
        </p:spPr>
        <p:txBody>
          <a:bodyPr/>
          <a:lstStyle/>
          <a:p>
            <a:r>
              <a:rPr lang="ru-RU" u="sng" dirty="0" smtClean="0"/>
              <a:t>Найти зашифрованные буквы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500174"/>
            <a:ext cx="87868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первая буква под ударением в словах</a:t>
            </a:r>
            <a:endParaRPr lang="ru-RU" sz="1400" b="1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endParaRPr lang="ru-RU" sz="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баловаться  кашлянуть  поняла</a:t>
            </a:r>
            <a:r>
              <a:rPr lang="ru-RU" sz="3000" b="1" dirty="0" smtClean="0">
                <a:solidFill>
                  <a:srgbClr val="000099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вторая буква под ударением в словах</a:t>
            </a:r>
            <a:endParaRPr lang="ru-RU" sz="800" b="1" dirty="0" smtClean="0">
              <a:solidFill>
                <a:srgbClr val="000099"/>
              </a:solidFill>
            </a:endParaRPr>
          </a:p>
          <a:p>
            <a:endParaRPr lang="ru-RU" sz="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звонит  хотите  одолжить</a:t>
            </a:r>
            <a:r>
              <a:rPr lang="ru-RU" sz="3000" b="1" dirty="0" smtClean="0">
                <a:solidFill>
                  <a:srgbClr val="000099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третья буква под ударением в словах</a:t>
            </a:r>
            <a:r>
              <a:rPr lang="ru-RU" sz="800" b="1" dirty="0" smtClean="0">
                <a:solidFill>
                  <a:srgbClr val="000099"/>
                </a:solidFill>
              </a:rPr>
              <a:t> </a:t>
            </a:r>
          </a:p>
          <a:p>
            <a:endParaRPr lang="ru-RU" sz="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хотят  звонят  начался</a:t>
            </a:r>
            <a:r>
              <a:rPr lang="ru-RU" sz="3000" b="1" dirty="0" smtClean="0">
                <a:solidFill>
                  <a:srgbClr val="000099"/>
                </a:solidFill>
              </a:rPr>
              <a:t>.</a:t>
            </a:r>
            <a:endParaRPr lang="ru-RU" sz="30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78" y="5857892"/>
            <a:ext cx="464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И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Я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804605">
            <a:off x="1968347" y="2333334"/>
            <a:ext cx="35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10000"/>
                  </a:schemeClr>
                </a:solidFill>
              </a:rPr>
              <a:t>'</a:t>
            </a:r>
            <a:endParaRPr lang="ru-RU" sz="54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804605">
            <a:off x="3897173" y="2314956"/>
            <a:ext cx="35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10000"/>
                  </a:schemeClr>
                </a:solidFill>
              </a:rPr>
              <a:t>'</a:t>
            </a:r>
            <a:endParaRPr lang="ru-RU" sz="54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804605">
            <a:off x="6817325" y="3529403"/>
            <a:ext cx="35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10000"/>
                  </a:schemeClr>
                </a:solidFill>
              </a:rPr>
              <a:t>'</a:t>
            </a:r>
            <a:endParaRPr lang="ru-RU" sz="54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804605">
            <a:off x="4031243" y="3529403"/>
            <a:ext cx="35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10000"/>
                  </a:schemeClr>
                </a:solidFill>
              </a:rPr>
              <a:t>'</a:t>
            </a:r>
            <a:endParaRPr lang="ru-RU" sz="54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804605">
            <a:off x="2459607" y="4691283"/>
            <a:ext cx="35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10000"/>
                  </a:schemeClr>
                </a:solidFill>
              </a:rPr>
              <a:t>'</a:t>
            </a:r>
            <a:endParaRPr lang="ru-RU" sz="54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804605">
            <a:off x="4468677" y="4691283"/>
            <a:ext cx="35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10000"/>
                  </a:schemeClr>
                </a:solidFill>
              </a:rPr>
              <a:t>'</a:t>
            </a:r>
            <a:endParaRPr lang="ru-RU" sz="54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804605">
            <a:off x="7031638" y="4691283"/>
            <a:ext cx="35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10000"/>
                  </a:schemeClr>
                </a:solidFill>
              </a:rPr>
              <a:t>'</a:t>
            </a:r>
            <a:endParaRPr lang="ru-RU" sz="54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804605">
            <a:off x="8174645" y="2333829"/>
            <a:ext cx="35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10000"/>
                  </a:schemeClr>
                </a:solidFill>
              </a:rPr>
              <a:t>'</a:t>
            </a:r>
            <a:endParaRPr lang="ru-RU" sz="54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04605">
            <a:off x="2388169" y="3529403"/>
            <a:ext cx="35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10000"/>
                  </a:schemeClr>
                </a:solidFill>
              </a:rPr>
              <a:t>'</a:t>
            </a:r>
            <a:endParaRPr lang="ru-RU" sz="54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2427455"/>
            <a:ext cx="8715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Определить порядок следования букв в ряду:</a:t>
            </a:r>
          </a:p>
          <a:p>
            <a:pPr algn="ctr"/>
            <a:r>
              <a:rPr lang="ru-RU" sz="5000" b="1" dirty="0" err="1" smtClean="0">
                <a:solidFill>
                  <a:srgbClr val="C00000"/>
                </a:solidFill>
              </a:rPr>
              <a:t>аия</a:t>
            </a:r>
            <a:r>
              <a:rPr lang="ru-RU" sz="5000" b="1" dirty="0" smtClean="0">
                <a:solidFill>
                  <a:srgbClr val="C00000"/>
                </a:solidFill>
              </a:rPr>
              <a:t>  </a:t>
            </a:r>
            <a:r>
              <a:rPr lang="ru-RU" sz="5000" b="1" dirty="0" err="1" smtClean="0">
                <a:solidFill>
                  <a:srgbClr val="C00000"/>
                </a:solidFill>
              </a:rPr>
              <a:t>аяи</a:t>
            </a:r>
            <a:r>
              <a:rPr lang="ru-RU" sz="5000" b="1" dirty="0" smtClean="0">
                <a:solidFill>
                  <a:srgbClr val="C00000"/>
                </a:solidFill>
              </a:rPr>
              <a:t>  </a:t>
            </a:r>
            <a:r>
              <a:rPr lang="ru-RU" sz="5000" b="1" dirty="0" err="1" smtClean="0">
                <a:solidFill>
                  <a:srgbClr val="C00000"/>
                </a:solidFill>
              </a:rPr>
              <a:t>иая</a:t>
            </a:r>
            <a:r>
              <a:rPr lang="ru-RU" sz="5000" b="1" dirty="0" smtClean="0">
                <a:solidFill>
                  <a:srgbClr val="C00000"/>
                </a:solidFill>
              </a:rPr>
              <a:t>  </a:t>
            </a:r>
            <a:r>
              <a:rPr lang="ru-RU" sz="5000" b="1" dirty="0" err="1" smtClean="0">
                <a:solidFill>
                  <a:srgbClr val="C00000"/>
                </a:solidFill>
              </a:rPr>
              <a:t>ияа</a:t>
            </a:r>
            <a:r>
              <a:rPr lang="ru-RU" sz="5000" b="1" dirty="0" smtClean="0">
                <a:solidFill>
                  <a:srgbClr val="C00000"/>
                </a:solidFill>
              </a:rPr>
              <a:t>  </a:t>
            </a:r>
            <a:r>
              <a:rPr lang="ru-RU" sz="5000" b="1" dirty="0" err="1" smtClean="0">
                <a:solidFill>
                  <a:srgbClr val="C00000"/>
                </a:solidFill>
              </a:rPr>
              <a:t>яиа</a:t>
            </a:r>
            <a:r>
              <a:rPr lang="ru-RU" sz="5000" b="1" dirty="0" smtClean="0">
                <a:solidFill>
                  <a:srgbClr val="C00000"/>
                </a:solidFill>
              </a:rPr>
              <a:t>  </a:t>
            </a:r>
            <a:r>
              <a:rPr lang="ru-RU" sz="5000" b="1" dirty="0" err="1" smtClean="0">
                <a:solidFill>
                  <a:srgbClr val="C00000"/>
                </a:solidFill>
              </a:rPr>
              <a:t>яаи</a:t>
            </a:r>
            <a:endParaRPr lang="ru-RU" sz="5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06" y="3000372"/>
            <a:ext cx="8929718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аия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аяи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иая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ияа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яиа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яаи</a:t>
            </a:r>
            <a:endParaRPr lang="ru-RU" sz="75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23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7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4" grpId="1"/>
      <p:bldP spid="5" grpId="0" build="allAtOnce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build="allAtOnce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00948" cy="1127125"/>
          </a:xfrm>
        </p:spPr>
        <p:txBody>
          <a:bodyPr/>
          <a:lstStyle/>
          <a:p>
            <a:pPr algn="ctr"/>
            <a:r>
              <a:rPr lang="ru-RU" u="sng" dirty="0" smtClean="0"/>
              <a:t>Вставить пропущенные буквы. Выполнить задание.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785926"/>
            <a:ext cx="3786214" cy="4295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мечта   </a:t>
            </a:r>
            <a:r>
              <a:rPr lang="ru-RU" sz="4800" b="1" dirty="0" err="1" smtClean="0">
                <a:solidFill>
                  <a:schemeClr val="accent3">
                    <a:lumMod val="25000"/>
                  </a:schemeClr>
                </a:solidFill>
              </a:rPr>
              <a:t>шь</a:t>
            </a:r>
            <a:endParaRPr lang="ru-RU" sz="4800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4800" b="1" dirty="0" err="1" smtClean="0">
                <a:solidFill>
                  <a:schemeClr val="accent3">
                    <a:lumMod val="25000"/>
                  </a:schemeClr>
                </a:solidFill>
              </a:rPr>
              <a:t>помеша</a:t>
            </a: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   те</a:t>
            </a:r>
          </a:p>
          <a:p>
            <a:pPr>
              <a:lnSpc>
                <a:spcPct val="150000"/>
              </a:lnSpc>
            </a:pPr>
            <a:r>
              <a:rPr lang="ru-RU" sz="4800" b="1" dirty="0" err="1" smtClean="0">
                <a:solidFill>
                  <a:schemeClr val="accent3">
                    <a:lumMod val="25000"/>
                  </a:schemeClr>
                </a:solidFill>
              </a:rPr>
              <a:t>стро</a:t>
            </a: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   т</a:t>
            </a:r>
          </a:p>
          <a:p>
            <a:pPr>
              <a:lnSpc>
                <a:spcPct val="150000"/>
              </a:lnSpc>
            </a:pPr>
            <a:r>
              <a:rPr lang="ru-RU" sz="4800" b="1" dirty="0" err="1" smtClean="0">
                <a:solidFill>
                  <a:schemeClr val="accent3">
                    <a:lumMod val="25000"/>
                  </a:schemeClr>
                </a:solidFill>
              </a:rPr>
              <a:t>кле</a:t>
            </a: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   т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2071678"/>
            <a:ext cx="57150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3143248"/>
            <a:ext cx="57150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4286256"/>
            <a:ext cx="57150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5357826"/>
            <a:ext cx="57150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1862728"/>
            <a:ext cx="4286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е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2934298"/>
            <a:ext cx="4286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е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4071942"/>
            <a:ext cx="4286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5220314"/>
            <a:ext cx="4286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2285992"/>
            <a:ext cx="8143932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Составить цепочку из букв </a:t>
            </a:r>
            <a:r>
              <a:rPr lang="ru-RU" sz="4400" b="1" dirty="0" smtClean="0">
                <a:solidFill>
                  <a:srgbClr val="C00000"/>
                </a:solidFill>
              </a:rPr>
              <a:t>Е</a:t>
            </a:r>
            <a:r>
              <a:rPr lang="ru-RU" sz="4400" b="1" dirty="0" smtClean="0">
                <a:solidFill>
                  <a:srgbClr val="000099"/>
                </a:solidFill>
              </a:rPr>
              <a:t>, </a:t>
            </a:r>
            <a:r>
              <a:rPr lang="ru-RU" sz="4400" b="1" dirty="0" smtClean="0">
                <a:solidFill>
                  <a:srgbClr val="C00000"/>
                </a:solidFill>
              </a:rPr>
              <a:t>И</a:t>
            </a:r>
            <a:r>
              <a:rPr lang="ru-RU" sz="4400" b="1" dirty="0" smtClean="0">
                <a:solidFill>
                  <a:srgbClr val="000099"/>
                </a:solidFill>
              </a:rPr>
              <a:t>, а так же букв, которые находятся в алфавите между ними.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3500438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Е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И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290" y="4929198"/>
            <a:ext cx="68580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</a:rPr>
              <a:t>еёжзи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еёжзи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еёжзи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2962817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еёжзи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еёжзи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еёжзи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24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00948" cy="1127125"/>
          </a:xfrm>
        </p:spPr>
        <p:txBody>
          <a:bodyPr/>
          <a:lstStyle/>
          <a:p>
            <a:pPr algn="ctr"/>
            <a:r>
              <a:rPr lang="ru-RU" u="sng" dirty="0" smtClean="0"/>
              <a:t>Вставить пропущенные буквы. Выполнить задание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214554"/>
            <a:ext cx="3571900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борщ</a:t>
            </a:r>
          </a:p>
          <a:p>
            <a:pPr>
              <a:lnSpc>
                <a:spcPct val="150000"/>
              </a:lnSpc>
            </a:pPr>
            <a:r>
              <a:rPr lang="ru-RU" sz="4800" b="1" dirty="0" err="1" smtClean="0">
                <a:solidFill>
                  <a:schemeClr val="accent3">
                    <a:lumMod val="25000"/>
                  </a:schemeClr>
                </a:solidFill>
              </a:rPr>
              <a:t>разв</a:t>
            </a: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   лить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об   жать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4714884"/>
            <a:ext cx="600609" cy="677108"/>
          </a:xfrm>
          <a:prstGeom prst="rect">
            <a:avLst/>
          </a:prstGeom>
          <a:noFill/>
        </p:spPr>
        <p:txBody>
          <a:bodyPr wrap="none" lIns="3600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3643314"/>
            <a:ext cx="600609" cy="677108"/>
          </a:xfrm>
          <a:prstGeom prst="rect">
            <a:avLst/>
          </a:prstGeom>
          <a:noFill/>
        </p:spPr>
        <p:txBody>
          <a:bodyPr wrap="none" lIns="3600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450057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342900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500174"/>
            <a:ext cx="5143536" cy="4488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первая буква находится в имени существительном и обозначает  непарный глухой всегда мягкий звук;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следующие две буквы находятся в корнях глаголов, являются проверяемыми безударными гласными</a:t>
            </a:r>
            <a:endParaRPr lang="ru-RU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5884151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Щ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И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28728" y="3214686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1428728" y="3571876"/>
            <a:ext cx="1071570" cy="357190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571736" y="3500438"/>
            <a:ext cx="357190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000364" y="3500438"/>
            <a:ext cx="57150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57158" y="3643314"/>
            <a:ext cx="891208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714480" y="4357694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>
            <a:off x="357158" y="4572008"/>
            <a:ext cx="1571636" cy="64294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928794" y="4572008"/>
            <a:ext cx="357190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357422" y="4572008"/>
            <a:ext cx="57150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71538" y="5357826"/>
            <a:ext cx="500066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2844" y="2928934"/>
            <a:ext cx="8929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Определить порядок следования букв,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Щщаи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Щщиа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786" y="3034255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Щщаи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Щщиа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25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6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 build="allAtOnce"/>
      <p:bldP spid="9" grpId="0"/>
      <p:bldP spid="9" grpId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4" grpId="0" build="allAtOnce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3"/>
            <a:ext cx="7400948" cy="857256"/>
          </a:xfrm>
        </p:spPr>
        <p:txBody>
          <a:bodyPr/>
          <a:lstStyle/>
          <a:p>
            <a:r>
              <a:rPr lang="ru-RU" u="sng" dirty="0" smtClean="0"/>
              <a:t>Найти зашифрованные буквы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736"/>
            <a:ext cx="8786842" cy="4488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буква, обозначающая непарный звонкий мягкий согласный звук в слове 								        </a:t>
            </a: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рисовать</a:t>
            </a:r>
            <a:r>
              <a:rPr lang="ru-RU" sz="3000" b="1" dirty="0" smtClean="0">
                <a:solidFill>
                  <a:srgbClr val="000099"/>
                </a:solidFill>
              </a:rPr>
              <a:t>;</a:t>
            </a:r>
            <a:endParaRPr lang="ru-RU" sz="1600" b="1" dirty="0" smtClean="0">
              <a:solidFill>
                <a:srgbClr val="000099"/>
              </a:solidFill>
            </a:endParaRPr>
          </a:p>
          <a:p>
            <a:pPr>
              <a:lnSpc>
                <a:spcPts val="3500"/>
              </a:lnSpc>
            </a:pPr>
            <a:endParaRPr lang="ru-RU" sz="1600" b="1" dirty="0" smtClean="0">
              <a:solidFill>
                <a:srgbClr val="000099"/>
              </a:solidFill>
            </a:endParaRP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безударная гласная в слове  </a:t>
            </a: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читать</a:t>
            </a:r>
            <a:r>
              <a:rPr lang="ru-RU" sz="3000" b="1" dirty="0" smtClean="0">
                <a:solidFill>
                  <a:srgbClr val="000099"/>
                </a:solidFill>
              </a:rPr>
              <a:t>;</a:t>
            </a:r>
            <a:endParaRPr lang="ru-RU" sz="1600" b="1" dirty="0" smtClean="0">
              <a:solidFill>
                <a:srgbClr val="000099"/>
              </a:solidFill>
            </a:endParaRPr>
          </a:p>
          <a:p>
            <a:pPr>
              <a:lnSpc>
                <a:spcPts val="3500"/>
              </a:lnSpc>
            </a:pPr>
            <a:endParaRPr lang="ru-RU" sz="1600" b="1" dirty="0" smtClean="0">
              <a:solidFill>
                <a:srgbClr val="000099"/>
              </a:solidFill>
            </a:endParaRP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буква, обозначающая непарный глухой твердый согласный звук в слове 								    </a:t>
            </a: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хлопать</a:t>
            </a:r>
            <a:endParaRPr lang="ru-RU" sz="54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857892"/>
            <a:ext cx="464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Р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И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Х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643570" y="3143248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29388" y="407194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43636" y="585789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5720" y="2143116"/>
            <a:ext cx="8572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Определить порядок следования букв в ряду: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рих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рхи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ирх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ихр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хир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хри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3214686"/>
            <a:ext cx="892971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рих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рхи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ирх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ихр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хир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хри</a:t>
            </a:r>
            <a:endParaRPr lang="ru-RU" sz="72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26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6" grpId="1"/>
      <p:bldP spid="13" grpId="0" build="allAtOnce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7858180" cy="1000108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428736"/>
            <a:ext cx="2000264" cy="1390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шатает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качаю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802" y="1428736"/>
            <a:ext cx="271464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гадаем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ласкаешь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0826" y="1428736"/>
            <a:ext cx="242889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казнишь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шагают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928934"/>
            <a:ext cx="8858280" cy="301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первая буква заканчивает корень одного из глаголов 2-го лица ед. числа и обозначает в нем парный глухой согласный звук;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вторая буква находится в корне другого глагола 2-го лица ед. числа и обозначает в нем непарный звонкий мягкий согласный звук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5976484"/>
            <a:ext cx="37862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К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Н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285992"/>
            <a:ext cx="1143008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15272" y="1571612"/>
            <a:ext cx="1143008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143240" y="2143116"/>
            <a:ext cx="1143008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6572264" y="1500174"/>
            <a:ext cx="1071570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286248" y="2000240"/>
            <a:ext cx="285752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71934" y="2714620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58082" y="2000240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033" y="2500306"/>
            <a:ext cx="8608247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кан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кян</a:t>
            </a:r>
            <a:r>
              <a:rPr lang="ru-RU" sz="4800" b="1" dirty="0" smtClean="0">
                <a:solidFill>
                  <a:srgbClr val="C00000"/>
                </a:solidFill>
              </a:rPr>
              <a:t>  кон  </a:t>
            </a:r>
            <a:r>
              <a:rPr lang="ru-RU" sz="4800" b="1" dirty="0" err="1" smtClean="0">
                <a:solidFill>
                  <a:srgbClr val="C00000"/>
                </a:solidFill>
              </a:rPr>
              <a:t>кён</a:t>
            </a:r>
            <a:r>
              <a:rPr lang="ru-RU" sz="4800" b="1" dirty="0" smtClean="0">
                <a:solidFill>
                  <a:srgbClr val="C00000"/>
                </a:solidFill>
              </a:rPr>
              <a:t>  кун 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500306"/>
            <a:ext cx="8572560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кан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кян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кон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кён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кун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27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 build="allAtOnce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 build="allAtOnce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858180" cy="1127125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428736"/>
            <a:ext cx="2786082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мечтаешь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блестишь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мелькает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1428736"/>
            <a:ext cx="3071834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плывет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помешаете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лежите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46" y="1428736"/>
            <a:ext cx="2357454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мелеют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поют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бежит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571876"/>
            <a:ext cx="8929718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с первой буквы начинается корень всех глаголов с безударным личным окончанием;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вторая буква - в начале корня глагола, у которого нет формы первого лица ед. числа</a:t>
            </a:r>
            <a:endParaRPr lang="ru-RU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5929330"/>
            <a:ext cx="37862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М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Б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428992" y="2214554"/>
            <a:ext cx="605456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214282" y="2786058"/>
            <a:ext cx="1571636" cy="357190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858148" y="1357298"/>
            <a:ext cx="21431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1571612"/>
            <a:ext cx="1143008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2928934"/>
            <a:ext cx="571504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857256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143900" y="1571612"/>
            <a:ext cx="785818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214282" y="1500174"/>
            <a:ext cx="1143008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4143372" y="2143116"/>
            <a:ext cx="1000132" cy="357190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6858016" y="1500174"/>
            <a:ext cx="928694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1428728" y="1357298"/>
            <a:ext cx="21431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286380" y="2071678"/>
            <a:ext cx="21431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1857356" y="2714620"/>
            <a:ext cx="21431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42844" y="2714620"/>
            <a:ext cx="347666" cy="95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2844" y="2071678"/>
            <a:ext cx="41910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42844" y="3429000"/>
            <a:ext cx="41910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43372" y="2714620"/>
            <a:ext cx="347666" cy="95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786578" y="2062154"/>
            <a:ext cx="419104" cy="95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>
            <a:off x="214282" y="2143116"/>
            <a:ext cx="1428760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714480" y="2285992"/>
            <a:ext cx="1143008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85720" y="2500306"/>
            <a:ext cx="8608247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мяб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мюб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мэб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мъб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158" y="2500306"/>
            <a:ext cx="8572560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мяб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мюб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мэб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мъб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28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5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 build="allAtOnce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31" grpId="0" animBg="1"/>
      <p:bldP spid="31" grpId="1" animBg="1"/>
      <p:bldP spid="32" grpId="0" animBg="1"/>
      <p:bldP spid="32" grpId="1" animBg="1"/>
      <p:bldP spid="33" grpId="0" build="allAtOnce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6" y="0"/>
            <a:ext cx="7858148" cy="1127125"/>
          </a:xfrm>
        </p:spPr>
        <p:txBody>
          <a:bodyPr>
            <a:noAutofit/>
          </a:bodyPr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1406" y="1428736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свяжешь</a:t>
            </a:r>
          </a:p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слушает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6116" y="1428736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выбежал</a:t>
            </a:r>
          </a:p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лежит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715140" y="1428736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плыл</a:t>
            </a:r>
          </a:p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хлопал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272569"/>
            <a:ext cx="821537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первая буква - в корне глагола прошедшего времени и обозначает непарный глухой твердый согласный звук;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вторая буква – гласная в приставке глагола прошедшего времени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6072206"/>
            <a:ext cx="40005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 </a:t>
            </a:r>
            <a:r>
              <a:rPr lang="ru-RU" sz="4800" b="1" dirty="0" smtClean="0">
                <a:solidFill>
                  <a:srgbClr val="C00000"/>
                </a:solidFill>
              </a:rPr>
              <a:t>Х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Ы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6858016" y="2214554"/>
            <a:ext cx="1285884" cy="428628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286776" y="2143116"/>
            <a:ext cx="21431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8715404" y="2143116"/>
            <a:ext cx="21431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4286248" y="1500174"/>
            <a:ext cx="1071570" cy="357190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500694" y="1428736"/>
            <a:ext cx="21431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857884" y="1428736"/>
            <a:ext cx="21431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428992" y="1571612"/>
            <a:ext cx="748332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786578" y="2857496"/>
            <a:ext cx="35719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786182" y="2143116"/>
            <a:ext cx="42862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5720" y="2143116"/>
            <a:ext cx="860824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Написать цепочку букв, находящихся между буквами </a:t>
            </a:r>
            <a:r>
              <a:rPr lang="ru-RU" sz="3200" b="1" dirty="0" err="1" smtClean="0">
                <a:solidFill>
                  <a:srgbClr val="C00000"/>
                </a:solidFill>
              </a:rPr>
              <a:t>х</a:t>
            </a:r>
            <a:r>
              <a:rPr lang="ru-RU" sz="3200" b="1" dirty="0" smtClean="0">
                <a:solidFill>
                  <a:srgbClr val="000099"/>
                </a:solidFill>
              </a:rPr>
              <a:t> и </a:t>
            </a:r>
            <a:r>
              <a:rPr lang="ru-RU" sz="3200" b="1" dirty="0" smtClean="0">
                <a:solidFill>
                  <a:srgbClr val="C00000"/>
                </a:solidFill>
              </a:rPr>
              <a:t>ы</a:t>
            </a:r>
            <a:r>
              <a:rPr lang="ru-RU" sz="3200" b="1" dirty="0" smtClean="0">
                <a:solidFill>
                  <a:srgbClr val="000099"/>
                </a:solidFill>
              </a:rPr>
              <a:t>:</a:t>
            </a:r>
          </a:p>
          <a:p>
            <a:pPr algn="ctr"/>
            <a:r>
              <a:rPr lang="ru-RU" sz="5400" b="1" dirty="0" err="1" smtClean="0">
                <a:solidFill>
                  <a:srgbClr val="C00000"/>
                </a:solidFill>
              </a:rPr>
              <a:t>хцчшщъы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2451738"/>
            <a:ext cx="857256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600" dirty="0" err="1" smtClean="0">
                <a:solidFill>
                  <a:schemeClr val="tx2"/>
                </a:solidFill>
                <a:latin typeface="Calligraph" pitchFamily="2" charset="0"/>
              </a:rPr>
              <a:t>хцчшщъы</a:t>
            </a:r>
            <a:endParaRPr lang="ru-RU" sz="96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29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 build="allAtOnce"/>
      <p:bldP spid="7" grpId="0"/>
      <p:bldP spid="7" grpId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00948" cy="746125"/>
          </a:xfrm>
        </p:spPr>
        <p:txBody>
          <a:bodyPr/>
          <a:lstStyle/>
          <a:p>
            <a:r>
              <a:rPr lang="ru-RU" u="sng" dirty="0" smtClean="0"/>
              <a:t>Найти зашифрованные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785926"/>
            <a:ext cx="3000396" cy="4103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оно</a:t>
            </a:r>
          </a:p>
          <a:p>
            <a:pPr>
              <a:lnSpc>
                <a:spcPts val="8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тебя</a:t>
            </a:r>
          </a:p>
          <a:p>
            <a:pPr>
              <a:lnSpc>
                <a:spcPts val="8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рисовать</a:t>
            </a:r>
          </a:p>
          <a:p>
            <a:pPr>
              <a:lnSpc>
                <a:spcPts val="8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вас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428736"/>
            <a:ext cx="5357818" cy="4488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среди предложенных </a:t>
            </a:r>
          </a:p>
          <a:p>
            <a:pPr>
              <a:lnSpc>
                <a:spcPts val="3500"/>
              </a:lnSpc>
            </a:pPr>
            <a:r>
              <a:rPr lang="ru-RU" sz="3000" b="1" dirty="0" smtClean="0">
                <a:solidFill>
                  <a:srgbClr val="000099"/>
                </a:solidFill>
              </a:rPr>
              <a:t>слов найти «лишнее»;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первая буква находится в лишнем слове и обозначает парный глухой мягкий согласный звук;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вторая буква дважды встречается в личном местоимении 3-го лица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1934" y="5857892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Т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7422" y="4714884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5720" y="264318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00100" y="264318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8662" y="2714620"/>
            <a:ext cx="72866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Определить порядок следования букв в ряду: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Тто</a:t>
            </a:r>
            <a:r>
              <a:rPr lang="ru-RU" sz="4800" b="1" dirty="0" smtClean="0">
                <a:solidFill>
                  <a:srgbClr val="C00000"/>
                </a:solidFill>
              </a:rPr>
              <a:t>  Тот  </a:t>
            </a:r>
            <a:r>
              <a:rPr lang="ru-RU" sz="4800" b="1" dirty="0" err="1" smtClean="0">
                <a:solidFill>
                  <a:srgbClr val="C00000"/>
                </a:solidFill>
              </a:rPr>
              <a:t>Тто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3143248"/>
            <a:ext cx="735811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dirty="0" err="1" smtClean="0">
                <a:latin typeface="Calligraph" pitchFamily="2" charset="0"/>
              </a:rPr>
              <a:t>Тто</a:t>
            </a:r>
            <a:r>
              <a:rPr lang="ru-RU" sz="8000" dirty="0" smtClean="0">
                <a:latin typeface="Calligraph" pitchFamily="2" charset="0"/>
              </a:rPr>
              <a:t>  Тот  </a:t>
            </a:r>
            <a:r>
              <a:rPr lang="ru-RU" sz="8000" dirty="0" err="1" smtClean="0">
                <a:latin typeface="Calligraph" pitchFamily="2" charset="0"/>
              </a:rPr>
              <a:t>Тто</a:t>
            </a:r>
            <a:r>
              <a:rPr lang="ru-RU" sz="8000" dirty="0" smtClean="0">
                <a:latin typeface="Calligraph" pitchFamily="2" charset="0"/>
              </a:rPr>
              <a:t> … </a:t>
            </a:r>
            <a:endParaRPr lang="ru-RU" sz="8000" dirty="0">
              <a:latin typeface="Calligraph" pitchFamily="2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30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4" grpId="0" build="allAtOnce"/>
      <p:bldP spid="5" grpId="0" build="allAtOnce"/>
      <p:bldP spid="12" grpId="0" build="allAtOnce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82545"/>
            <a:ext cx="7215238" cy="746125"/>
          </a:xfrm>
        </p:spPr>
        <p:txBody>
          <a:bodyPr/>
          <a:lstStyle/>
          <a:p>
            <a:r>
              <a:rPr lang="ru-RU" u="sng" dirty="0" smtClean="0"/>
              <a:t>Найти зашифрованные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1406" y="3000372"/>
            <a:ext cx="3429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accent3">
                    <a:lumMod val="25000"/>
                  </a:schemeClr>
                </a:solidFill>
              </a:rPr>
              <a:t>ЗАГАДКА</a:t>
            </a:r>
            <a:endParaRPr lang="ru-RU" sz="5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1857364"/>
            <a:ext cx="4929190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первая буква является суффиксом;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вторая буква является окончанием;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третья буква является окончанием в В.п.</a:t>
            </a:r>
            <a:endParaRPr lang="ru-RU" sz="3000" b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3071810"/>
            <a:ext cx="500066" cy="642942"/>
          </a:xfrm>
          <a:prstGeom prst="rect">
            <a:avLst/>
          </a:prstGeom>
          <a:noFill/>
          <a:ln w="63500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214282" y="2857496"/>
            <a:ext cx="1928826" cy="500066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214546" y="2786058"/>
            <a:ext cx="357190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57686" y="5026895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К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У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2490140"/>
            <a:ext cx="9001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Определить порядок следования букв в ряду: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КААААУ  КАААУУ  КААУУУ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307181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каааау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кааауу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кааууу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7200" dirty="0">
              <a:solidFill>
                <a:schemeClr val="tx2"/>
              </a:solidFill>
              <a:latin typeface="Calligraph" pitchFamily="2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285984" y="3786190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714612" y="3786190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4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4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build="allAtOnce"/>
      <p:bldP spid="11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5829312" cy="1127125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357298"/>
            <a:ext cx="2000264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школа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мы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озеро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бежать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6987" y="1357298"/>
            <a:ext cx="2571768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ты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прогулка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он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солнце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1196" y="1357298"/>
            <a:ext cx="1643074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я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вы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около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оно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6710" y="1357298"/>
            <a:ext cx="1071570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над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они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и</a:t>
            </a:r>
          </a:p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она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286256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99"/>
                </a:solidFill>
              </a:rPr>
              <a:t>Выберите первые буквы слов, из которых состоят личные местоимения</a:t>
            </a:r>
            <a:endParaRPr lang="ru-RU" sz="30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429264"/>
            <a:ext cx="82868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М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Т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О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Я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В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О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О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О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4282" y="2643182"/>
            <a:ext cx="35719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43174" y="2000240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14612" y="3286124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15008" y="2000240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15008" y="2643182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15008" y="3998916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86710" y="2643182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786710" y="4000504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438" y="2357430"/>
            <a:ext cx="900115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Записать шесть вариантов расположения букв </a:t>
            </a:r>
            <a:r>
              <a:rPr lang="ru-RU" sz="3200" b="1" dirty="0" smtClean="0">
                <a:solidFill>
                  <a:srgbClr val="C00000"/>
                </a:solidFill>
              </a:rPr>
              <a:t>я</a:t>
            </a:r>
            <a:r>
              <a:rPr lang="ru-RU" sz="3200" b="1" dirty="0" smtClean="0">
                <a:solidFill>
                  <a:srgbClr val="000099"/>
                </a:solidFill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</a:rPr>
              <a:t>м</a:t>
            </a:r>
            <a:r>
              <a:rPr lang="ru-RU" sz="3200" b="1" dirty="0" smtClean="0">
                <a:solidFill>
                  <a:srgbClr val="000099"/>
                </a:solidFill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</a:rPr>
              <a:t>в</a:t>
            </a:r>
            <a:r>
              <a:rPr lang="ru-RU" sz="3200" b="1" dirty="0" smtClean="0">
                <a:solidFill>
                  <a:srgbClr val="000099"/>
                </a:solidFill>
              </a:rPr>
              <a:t>:</a:t>
            </a:r>
          </a:p>
          <a:p>
            <a:pPr algn="ctr"/>
            <a:r>
              <a:rPr lang="ru-RU" sz="4600" b="1" dirty="0" err="1" smtClean="0">
                <a:solidFill>
                  <a:srgbClr val="C00000"/>
                </a:solidFill>
              </a:rPr>
              <a:t>ямв</a:t>
            </a:r>
            <a:r>
              <a:rPr lang="ru-RU" sz="4600" b="1" dirty="0" smtClean="0">
                <a:solidFill>
                  <a:srgbClr val="C00000"/>
                </a:solidFill>
              </a:rPr>
              <a:t>  </a:t>
            </a:r>
            <a:r>
              <a:rPr lang="ru-RU" sz="4600" b="1" dirty="0" err="1" smtClean="0">
                <a:solidFill>
                  <a:srgbClr val="C00000"/>
                </a:solidFill>
              </a:rPr>
              <a:t>мвя</a:t>
            </a:r>
            <a:r>
              <a:rPr lang="ru-RU" sz="4600" b="1" dirty="0" smtClean="0">
                <a:solidFill>
                  <a:srgbClr val="C00000"/>
                </a:solidFill>
              </a:rPr>
              <a:t>  </a:t>
            </a:r>
            <a:r>
              <a:rPr lang="ru-RU" sz="4600" b="1" dirty="0" err="1" smtClean="0">
                <a:solidFill>
                  <a:srgbClr val="C00000"/>
                </a:solidFill>
              </a:rPr>
              <a:t>вям</a:t>
            </a:r>
            <a:r>
              <a:rPr lang="ru-RU" sz="4600" b="1" dirty="0" smtClean="0">
                <a:solidFill>
                  <a:srgbClr val="C00000"/>
                </a:solidFill>
              </a:rPr>
              <a:t>  </a:t>
            </a:r>
            <a:r>
              <a:rPr lang="ru-RU" sz="4600" b="1" dirty="0" err="1" smtClean="0">
                <a:solidFill>
                  <a:srgbClr val="C00000"/>
                </a:solidFill>
              </a:rPr>
              <a:t>явм</a:t>
            </a:r>
            <a:r>
              <a:rPr lang="ru-RU" sz="4600" b="1" dirty="0" smtClean="0">
                <a:solidFill>
                  <a:srgbClr val="C00000"/>
                </a:solidFill>
              </a:rPr>
              <a:t>  </a:t>
            </a:r>
            <a:r>
              <a:rPr lang="ru-RU" sz="4600" b="1" dirty="0" err="1" smtClean="0">
                <a:solidFill>
                  <a:srgbClr val="C00000"/>
                </a:solidFill>
              </a:rPr>
              <a:t>вмя</a:t>
            </a:r>
            <a:r>
              <a:rPr lang="ru-RU" sz="4600" b="1" dirty="0" smtClean="0">
                <a:solidFill>
                  <a:srgbClr val="C00000"/>
                </a:solidFill>
              </a:rPr>
              <a:t>  мяв   </a:t>
            </a:r>
            <a:endParaRPr lang="ru-RU" sz="46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2484775"/>
            <a:ext cx="8786874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800" dirty="0" err="1" smtClean="0">
                <a:solidFill>
                  <a:schemeClr val="tx2"/>
                </a:solidFill>
                <a:latin typeface="Calligraph" pitchFamily="2" charset="0"/>
              </a:rPr>
              <a:t>ямв</a:t>
            </a:r>
            <a:r>
              <a:rPr lang="ru-RU" sz="68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6800" dirty="0" err="1" smtClean="0">
                <a:solidFill>
                  <a:schemeClr val="tx2"/>
                </a:solidFill>
                <a:latin typeface="Calligraph" pitchFamily="2" charset="0"/>
              </a:rPr>
              <a:t>мвя</a:t>
            </a:r>
            <a:r>
              <a:rPr lang="ru-RU" sz="68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6800" dirty="0" err="1" smtClean="0">
                <a:solidFill>
                  <a:schemeClr val="tx2"/>
                </a:solidFill>
                <a:latin typeface="Calligraph" pitchFamily="2" charset="0"/>
              </a:rPr>
              <a:t>вям</a:t>
            </a:r>
            <a:r>
              <a:rPr lang="ru-RU" sz="68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6800" dirty="0" err="1" smtClean="0">
                <a:solidFill>
                  <a:schemeClr val="tx2"/>
                </a:solidFill>
                <a:latin typeface="Calligraph" pitchFamily="2" charset="0"/>
              </a:rPr>
              <a:t>явм</a:t>
            </a:r>
            <a:r>
              <a:rPr lang="ru-RU" sz="68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6800" dirty="0" err="1" smtClean="0">
                <a:solidFill>
                  <a:schemeClr val="tx2"/>
                </a:solidFill>
                <a:latin typeface="Calligraph" pitchFamily="2" charset="0"/>
              </a:rPr>
              <a:t>вмя</a:t>
            </a:r>
            <a:r>
              <a:rPr lang="ru-RU" sz="6800" dirty="0" smtClean="0">
                <a:solidFill>
                  <a:schemeClr val="tx2"/>
                </a:solidFill>
                <a:latin typeface="Calligraph" pitchFamily="2" charset="0"/>
              </a:rPr>
              <a:t>  мяв</a:t>
            </a:r>
            <a:endParaRPr lang="ru-RU" sz="68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31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1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 build="allAtOnce"/>
      <p:bldP spid="8" grpId="0"/>
      <p:bldP spid="8" grpId="1"/>
      <p:bldP spid="18" grpId="0" build="allAtOnce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0"/>
            <a:ext cx="7858180" cy="1127125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428736"/>
            <a:ext cx="3357586" cy="1731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без ракеты</a:t>
            </a:r>
          </a:p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к нему</a:t>
            </a:r>
          </a:p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для победы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9058" y="1428736"/>
            <a:ext cx="2428892" cy="1731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для него</a:t>
            </a:r>
          </a:p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к городу</a:t>
            </a:r>
          </a:p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с ней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6578" y="1428736"/>
            <a:ext cx="2357454" cy="1731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без тебя</a:t>
            </a:r>
          </a:p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с горы</a:t>
            </a:r>
          </a:p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за рекой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357562"/>
            <a:ext cx="8501090" cy="3447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первая буква - в местоимении 2-го лица ед. числа Р.п. и обозначает в нем парный глухой мягкий согласный звук;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вторая буква – в предлоге, который употребляется только с Р.п. и обозначает в нем парный звонкий мягкий согласный звук;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третья буква есть во всех местоимениях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15338" y="1928802"/>
            <a:ext cx="21431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858148" y="1928802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86578" y="1928802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2844" y="1928802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28662" y="2500306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429256" y="1928802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14876" y="3071810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00330" y="2143116"/>
            <a:ext cx="4286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Т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Б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Е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2928934"/>
            <a:ext cx="860824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Составить цепочку букв так, чтобы в ней после каждой буквы стояла следующая за ней по алфавиту: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ту  </a:t>
            </a:r>
            <a:r>
              <a:rPr lang="ru-RU" sz="4800" b="1" dirty="0" err="1" smtClean="0">
                <a:solidFill>
                  <a:srgbClr val="C00000"/>
                </a:solidFill>
              </a:rPr>
              <a:t>бв</a:t>
            </a:r>
            <a:r>
              <a:rPr lang="ru-RU" sz="4800" b="1" dirty="0" smtClean="0">
                <a:solidFill>
                  <a:srgbClr val="C00000"/>
                </a:solidFill>
              </a:rPr>
              <a:t>  её  туф  </a:t>
            </a:r>
            <a:r>
              <a:rPr lang="ru-RU" sz="4800" b="1" dirty="0" err="1" smtClean="0">
                <a:solidFill>
                  <a:srgbClr val="C00000"/>
                </a:solidFill>
              </a:rPr>
              <a:t>бвг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еёж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4417978"/>
            <a:ext cx="8572560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ту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бв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её  туф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бвг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еёж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75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32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 build="allAtOnce"/>
      <p:bldP spid="15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4" y="142852"/>
            <a:ext cx="7643834" cy="912835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букву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3214710" cy="409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меня</a:t>
            </a:r>
          </a:p>
          <a:p>
            <a:pPr>
              <a:lnSpc>
                <a:spcPts val="8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земля</a:t>
            </a:r>
          </a:p>
          <a:p>
            <a:pPr>
              <a:lnSpc>
                <a:spcPts val="8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милый</a:t>
            </a:r>
          </a:p>
          <a:p>
            <a:pPr>
              <a:lnSpc>
                <a:spcPts val="8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помял</a:t>
            </a:r>
            <a:endParaRPr lang="ru-RU" sz="5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2000241"/>
            <a:ext cx="5429256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буквы: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находится в корне глагола;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согласная;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обозначает звук: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непарный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звонкий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мягкий</a:t>
            </a:r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428596" y="5143512"/>
            <a:ext cx="803861" cy="108284"/>
          </a:xfrm>
          <a:custGeom>
            <a:avLst/>
            <a:gdLst>
              <a:gd name="connsiteX0" fmla="*/ 0 w 589547"/>
              <a:gd name="connsiteY0" fmla="*/ 12032 h 108284"/>
              <a:gd name="connsiteX1" fmla="*/ 589547 w 589547"/>
              <a:gd name="connsiteY1" fmla="*/ 0 h 108284"/>
              <a:gd name="connsiteX2" fmla="*/ 577515 w 589547"/>
              <a:gd name="connsiteY2" fmla="*/ 108284 h 108284"/>
              <a:gd name="connsiteX3" fmla="*/ 577515 w 589547"/>
              <a:gd name="connsiteY3" fmla="*/ 108284 h 10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547" h="108284">
                <a:moveTo>
                  <a:pt x="0" y="12032"/>
                </a:moveTo>
                <a:cubicBezTo>
                  <a:pt x="196514" y="7938"/>
                  <a:pt x="392990" y="0"/>
                  <a:pt x="589547" y="0"/>
                </a:cubicBezTo>
                <a:lnTo>
                  <a:pt x="577515" y="108284"/>
                </a:lnTo>
                <a:lnTo>
                  <a:pt x="577515" y="108284"/>
                </a:lnTo>
              </a:path>
            </a:pathLst>
          </a:custGeom>
          <a:ln w="508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1285852" y="5000636"/>
            <a:ext cx="857256" cy="428628"/>
          </a:xfrm>
          <a:prstGeom prst="arc">
            <a:avLst>
              <a:gd name="adj1" fmla="val 10922107"/>
              <a:gd name="adj2" fmla="val 0"/>
            </a:avLst>
          </a:prstGeom>
          <a:ln w="508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214546" y="4929198"/>
            <a:ext cx="416563" cy="285752"/>
          </a:xfrm>
          <a:custGeom>
            <a:avLst/>
            <a:gdLst>
              <a:gd name="connsiteX0" fmla="*/ 0 w 9107905"/>
              <a:gd name="connsiteY0" fmla="*/ 5390147 h 5390147"/>
              <a:gd name="connsiteX1" fmla="*/ 4535905 w 9107905"/>
              <a:gd name="connsiteY1" fmla="*/ 0 h 5390147"/>
              <a:gd name="connsiteX2" fmla="*/ 9107905 w 9107905"/>
              <a:gd name="connsiteY2" fmla="*/ 5378116 h 5390147"/>
              <a:gd name="connsiteX3" fmla="*/ 9107905 w 9107905"/>
              <a:gd name="connsiteY3" fmla="*/ 5378116 h 539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7905" h="5390147">
                <a:moveTo>
                  <a:pt x="0" y="5390147"/>
                </a:moveTo>
                <a:lnTo>
                  <a:pt x="4535905" y="0"/>
                </a:lnTo>
                <a:lnTo>
                  <a:pt x="9107905" y="5378116"/>
                </a:lnTo>
                <a:lnTo>
                  <a:pt x="9107905" y="5378116"/>
                </a:lnTo>
              </a:path>
            </a:pathLst>
          </a:custGeom>
          <a:ln w="508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14414" y="5786454"/>
            <a:ext cx="571504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0628" y="550070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Буква </a:t>
            </a:r>
            <a:r>
              <a:rPr lang="ru-RU" sz="4000" b="1" dirty="0" smtClean="0">
                <a:solidFill>
                  <a:srgbClr val="C00000"/>
                </a:solidFill>
              </a:rPr>
              <a:t>М</a:t>
            </a:r>
            <a:r>
              <a:rPr lang="ru-RU" sz="4000" b="1" dirty="0" smtClean="0">
                <a:solidFill>
                  <a:srgbClr val="000099"/>
                </a:solidFill>
              </a:rPr>
              <a:t>.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2500306"/>
            <a:ext cx="8715436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мя </a:t>
            </a:r>
            <a:r>
              <a:rPr lang="ru-RU" sz="4800" b="1" dirty="0" err="1" smtClean="0">
                <a:solidFill>
                  <a:srgbClr val="C00000"/>
                </a:solidFill>
              </a:rPr>
              <a:t>Ме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мё</a:t>
            </a:r>
            <a:r>
              <a:rPr lang="ru-RU" sz="4800" b="1" dirty="0" smtClean="0">
                <a:solidFill>
                  <a:srgbClr val="C00000"/>
                </a:solidFill>
              </a:rPr>
              <a:t> Ми мю Мо…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2714620"/>
            <a:ext cx="8929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мя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Ме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мё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Ми  мю  Мо …</a:t>
            </a:r>
            <a:endParaRPr lang="ru-RU" sz="72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33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6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4" grpId="0" build="allAtOnce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/>
      <p:bldP spid="12" grpId="1"/>
      <p:bldP spid="13" grpId="0" build="allAtOnce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4" y="142852"/>
            <a:ext cx="7643834" cy="912835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букву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1438" y="1785926"/>
            <a:ext cx="4857752" cy="4103688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легкий</a:t>
            </a:r>
          </a:p>
          <a:p>
            <a:pPr>
              <a:lnSpc>
                <a:spcPts val="8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перед вьюгой</a:t>
            </a:r>
          </a:p>
          <a:p>
            <a:pPr>
              <a:lnSpc>
                <a:spcPts val="8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метель</a:t>
            </a:r>
          </a:p>
          <a:p>
            <a:pPr>
              <a:lnSpc>
                <a:spcPts val="8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передо мной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1928802"/>
            <a:ext cx="4500562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u="sng" spc="-150" dirty="0" smtClean="0">
                <a:solidFill>
                  <a:srgbClr val="000099"/>
                </a:solidFill>
              </a:rPr>
              <a:t>Условия для поиска буквы:</a:t>
            </a:r>
          </a:p>
          <a:p>
            <a:pPr>
              <a:buFontTx/>
              <a:buChar char="-"/>
            </a:pPr>
            <a:r>
              <a:rPr lang="ru-RU" sz="2800" b="1" spc="-150" dirty="0" smtClean="0">
                <a:solidFill>
                  <a:srgbClr val="000099"/>
                </a:solidFill>
              </a:rPr>
              <a:t> находится в корне имени существительного в Т.п.;</a:t>
            </a:r>
          </a:p>
          <a:p>
            <a:pPr>
              <a:buFontTx/>
              <a:buChar char="-"/>
            </a:pPr>
            <a:r>
              <a:rPr lang="ru-RU" sz="2800" b="1" spc="-150" dirty="0" smtClean="0">
                <a:solidFill>
                  <a:srgbClr val="000099"/>
                </a:solidFill>
              </a:rPr>
              <a:t> согласная;</a:t>
            </a:r>
          </a:p>
          <a:p>
            <a:pPr>
              <a:buFontTx/>
              <a:buChar char="-"/>
            </a:pPr>
            <a:r>
              <a:rPr lang="ru-RU" sz="2800" b="1" spc="-150" dirty="0" smtClean="0">
                <a:solidFill>
                  <a:srgbClr val="000099"/>
                </a:solidFill>
              </a:rPr>
              <a:t>обозначает звук: парный</a:t>
            </a:r>
          </a:p>
          <a:p>
            <a:r>
              <a:rPr lang="ru-RU" sz="2800" b="1" spc="-150" dirty="0" smtClean="0">
                <a:solidFill>
                  <a:srgbClr val="000099"/>
                </a:solidFill>
              </a:rPr>
              <a:t>			   звонкий</a:t>
            </a:r>
          </a:p>
          <a:p>
            <a:r>
              <a:rPr lang="ru-RU" sz="2800" b="1" spc="-150" dirty="0" smtClean="0">
                <a:solidFill>
                  <a:srgbClr val="000099"/>
                </a:solidFill>
              </a:rPr>
              <a:t>			   мягкий</a:t>
            </a:r>
            <a:endParaRPr lang="ru-RU" sz="2800" spc="-1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3071810"/>
            <a:ext cx="714380" cy="642942"/>
          </a:xfrm>
          <a:prstGeom prst="rect">
            <a:avLst/>
          </a:prstGeom>
          <a:noFill/>
          <a:ln w="50800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2000232" y="3000372"/>
            <a:ext cx="1285884" cy="428628"/>
          </a:xfrm>
          <a:prstGeom prst="arc">
            <a:avLst>
              <a:gd name="adj1" fmla="val 10922107"/>
              <a:gd name="adj2" fmla="val 0"/>
            </a:avLst>
          </a:prstGeom>
          <a:ln w="508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57356" y="3643314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14942" y="500063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Буква </a:t>
            </a:r>
            <a:r>
              <a:rPr lang="ru-RU" sz="4000" b="1" dirty="0" smtClean="0">
                <a:solidFill>
                  <a:srgbClr val="C00000"/>
                </a:solidFill>
              </a:rPr>
              <a:t>В</a:t>
            </a:r>
            <a:r>
              <a:rPr lang="ru-RU" sz="4000" b="1" dirty="0" smtClean="0">
                <a:solidFill>
                  <a:srgbClr val="000099"/>
                </a:solidFill>
              </a:rPr>
              <a:t>.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234036"/>
            <a:ext cx="8215370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dirty="0" smtClean="0">
                <a:solidFill>
                  <a:srgbClr val="000099"/>
                </a:solidFill>
              </a:rPr>
              <a:t>Найти закономерность, продолжить ряды:</a:t>
            </a:r>
          </a:p>
          <a:p>
            <a:endParaRPr lang="ru-RU" sz="1200" b="1" dirty="0" smtClean="0"/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вя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вё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ве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Ва</a:t>
            </a:r>
            <a:r>
              <a:rPr lang="ru-RU" sz="4800" b="1" dirty="0" smtClean="0">
                <a:solidFill>
                  <a:srgbClr val="C00000"/>
                </a:solidFill>
              </a:rPr>
              <a:t>  Во  </a:t>
            </a:r>
            <a:r>
              <a:rPr lang="ru-RU" sz="4800" b="1" dirty="0" err="1" smtClean="0">
                <a:solidFill>
                  <a:srgbClr val="C00000"/>
                </a:solidFill>
              </a:rPr>
              <a:t>Вэ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r>
              <a:rPr lang="ru-RU" sz="4800" b="1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endParaRPr lang="ru-RU" sz="4800" b="1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2428868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вя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вё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ве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</a:p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Ва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Во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Вэ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… </a:t>
            </a:r>
            <a:endParaRPr lang="ru-RU" sz="8000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34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allAtOnce"/>
      <p:bldP spid="5" grpId="0" animBg="1"/>
      <p:bldP spid="5" grpId="1" animBg="1"/>
      <p:bldP spid="7" grpId="0" animBg="1"/>
      <p:bldP spid="7" grpId="1" animBg="1"/>
      <p:bldP spid="12" grpId="0"/>
      <p:bldP spid="12" grpId="1"/>
      <p:bldP spid="13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572428" cy="1127125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571612"/>
            <a:ext cx="8429684" cy="15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Слон, лев, шакал и бегемот</a:t>
            </a:r>
          </a:p>
          <a:p>
            <a:pPr>
              <a:lnSpc>
                <a:spcPts val="6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С утра отправились в поход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8" y="3666184"/>
            <a:ext cx="9001156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000" b="1" u="sng" dirty="0" smtClean="0">
                <a:solidFill>
                  <a:srgbClr val="7030A0"/>
                </a:solidFill>
              </a:rPr>
              <a:t>Условие поиска букв:</a:t>
            </a:r>
            <a:r>
              <a:rPr lang="ru-RU" sz="3000" b="1" dirty="0" smtClean="0">
                <a:solidFill>
                  <a:srgbClr val="7030A0"/>
                </a:solidFill>
              </a:rPr>
              <a:t> они обозначают глухой парный твердый согласный звук, который в словах данных строк встречается </a:t>
            </a:r>
            <a:r>
              <a:rPr lang="ru-RU" sz="3000" b="1" u="sng" dirty="0" smtClean="0">
                <a:solidFill>
                  <a:srgbClr val="7030A0"/>
                </a:solidFill>
              </a:rPr>
              <a:t>четыре раза</a:t>
            </a:r>
            <a:endParaRPr lang="ru-RU" sz="3000" u="sng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5216926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Звук </a:t>
            </a:r>
            <a:r>
              <a:rPr lang="en-US" sz="4800" b="1" dirty="0" smtClean="0">
                <a:solidFill>
                  <a:srgbClr val="000099"/>
                </a:solidFill>
              </a:rPr>
              <a:t>[</a:t>
            </a:r>
            <a:r>
              <a:rPr lang="ru-RU" sz="4800" b="1" dirty="0" smtClean="0">
                <a:solidFill>
                  <a:srgbClr val="000099"/>
                </a:solidFill>
              </a:rPr>
              <a:t>т</a:t>
            </a:r>
            <a:r>
              <a:rPr lang="en-US" sz="4800" b="1" dirty="0" smtClean="0">
                <a:solidFill>
                  <a:srgbClr val="000099"/>
                </a:solidFill>
              </a:rPr>
              <a:t>]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</a:p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Т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Д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4414" y="307181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715272" y="2285992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43174" y="307181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29586" y="307181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5786" y="2571744"/>
            <a:ext cx="80010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Записать все парные согласные:</a:t>
            </a:r>
          </a:p>
          <a:p>
            <a:pPr algn="ctr"/>
            <a:endParaRPr lang="ru-RU" dirty="0" smtClean="0"/>
          </a:p>
          <a:p>
            <a:pPr algn="ctr"/>
            <a:r>
              <a:rPr lang="ru-RU" sz="4400" b="1" dirty="0" err="1" smtClean="0">
                <a:solidFill>
                  <a:srgbClr val="C00000"/>
                </a:solidFill>
              </a:rPr>
              <a:t>б-п</a:t>
            </a:r>
            <a:r>
              <a:rPr lang="ru-RU" sz="4400" b="1" dirty="0" smtClean="0">
                <a:solidFill>
                  <a:srgbClr val="C00000"/>
                </a:solidFill>
              </a:rPr>
              <a:t>   </a:t>
            </a:r>
            <a:r>
              <a:rPr lang="ru-RU" sz="4400" b="1" dirty="0" err="1" smtClean="0">
                <a:solidFill>
                  <a:srgbClr val="C00000"/>
                </a:solidFill>
              </a:rPr>
              <a:t>в-ф</a:t>
            </a:r>
            <a:r>
              <a:rPr lang="ru-RU" sz="4400" b="1" dirty="0" smtClean="0">
                <a:solidFill>
                  <a:srgbClr val="C00000"/>
                </a:solidFill>
              </a:rPr>
              <a:t>   </a:t>
            </a:r>
            <a:r>
              <a:rPr lang="ru-RU" sz="4400" b="1" dirty="0" err="1" smtClean="0">
                <a:solidFill>
                  <a:srgbClr val="C00000"/>
                </a:solidFill>
              </a:rPr>
              <a:t>г-к</a:t>
            </a:r>
            <a:r>
              <a:rPr lang="ru-RU" sz="4400" b="1" dirty="0" smtClean="0">
                <a:solidFill>
                  <a:srgbClr val="C00000"/>
                </a:solidFill>
              </a:rPr>
              <a:t>   </a:t>
            </a:r>
            <a:r>
              <a:rPr lang="ru-RU" sz="4400" b="1" dirty="0" err="1" smtClean="0">
                <a:solidFill>
                  <a:srgbClr val="C00000"/>
                </a:solidFill>
              </a:rPr>
              <a:t>д-т</a:t>
            </a:r>
            <a:r>
              <a:rPr lang="ru-RU" sz="4400" b="1" dirty="0" smtClean="0">
                <a:solidFill>
                  <a:srgbClr val="C00000"/>
                </a:solidFill>
              </a:rPr>
              <a:t>   </a:t>
            </a:r>
            <a:r>
              <a:rPr lang="ru-RU" sz="4400" b="1" dirty="0" err="1" smtClean="0">
                <a:solidFill>
                  <a:srgbClr val="C00000"/>
                </a:solidFill>
              </a:rPr>
              <a:t>ж-ш</a:t>
            </a:r>
            <a:r>
              <a:rPr lang="ru-RU" sz="4400" b="1" dirty="0" smtClean="0">
                <a:solidFill>
                  <a:srgbClr val="C00000"/>
                </a:solidFill>
              </a:rPr>
              <a:t>   </a:t>
            </a:r>
            <a:r>
              <a:rPr lang="ru-RU" sz="4400" b="1" dirty="0" err="1" smtClean="0">
                <a:solidFill>
                  <a:srgbClr val="C00000"/>
                </a:solidFill>
              </a:rPr>
              <a:t>з-с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2857496"/>
            <a:ext cx="87868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0" dirty="0" err="1" smtClean="0">
                <a:solidFill>
                  <a:srgbClr val="C00000"/>
                </a:solidFill>
                <a:latin typeface="Calligraph" pitchFamily="2" charset="0"/>
              </a:rPr>
              <a:t>б</a:t>
            </a:r>
            <a:r>
              <a:rPr lang="ru-RU" sz="4800" dirty="0" err="1" smtClean="0">
                <a:solidFill>
                  <a:srgbClr val="C00000"/>
                </a:solidFill>
              </a:rPr>
              <a:t>-</a:t>
            </a:r>
            <a:r>
              <a:rPr lang="ru-RU" sz="7500" dirty="0" err="1" smtClean="0">
                <a:solidFill>
                  <a:srgbClr val="C00000"/>
                </a:solidFill>
                <a:latin typeface="Calligraph" pitchFamily="2" charset="0"/>
              </a:rPr>
              <a:t>п</a:t>
            </a:r>
            <a:r>
              <a:rPr lang="ru-RU" sz="7500" dirty="0" smtClean="0">
                <a:solidFill>
                  <a:srgbClr val="C00000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rgbClr val="C00000"/>
                </a:solidFill>
                <a:latin typeface="Calligraph" pitchFamily="2" charset="0"/>
              </a:rPr>
              <a:t>в</a:t>
            </a:r>
            <a:r>
              <a:rPr lang="ru-RU" sz="4800" dirty="0" err="1" smtClean="0">
                <a:solidFill>
                  <a:srgbClr val="C00000"/>
                </a:solidFill>
              </a:rPr>
              <a:t>-</a:t>
            </a:r>
            <a:r>
              <a:rPr lang="ru-RU" sz="7500" dirty="0" err="1" smtClean="0">
                <a:solidFill>
                  <a:srgbClr val="C00000"/>
                </a:solidFill>
                <a:latin typeface="Calligraph" pitchFamily="2" charset="0"/>
              </a:rPr>
              <a:t>ф</a:t>
            </a:r>
            <a:r>
              <a:rPr lang="ru-RU" sz="7500" dirty="0" smtClean="0">
                <a:solidFill>
                  <a:srgbClr val="C00000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rgbClr val="C00000"/>
                </a:solidFill>
                <a:latin typeface="Calligraph" pitchFamily="2" charset="0"/>
              </a:rPr>
              <a:t>г</a:t>
            </a:r>
            <a:r>
              <a:rPr lang="ru-RU" sz="4800" dirty="0" err="1" smtClean="0">
                <a:solidFill>
                  <a:srgbClr val="C00000"/>
                </a:solidFill>
              </a:rPr>
              <a:t>-</a:t>
            </a:r>
            <a:r>
              <a:rPr lang="ru-RU" sz="7500" dirty="0" err="1" smtClean="0">
                <a:solidFill>
                  <a:srgbClr val="C00000"/>
                </a:solidFill>
                <a:latin typeface="Calligraph" pitchFamily="2" charset="0"/>
              </a:rPr>
              <a:t>к</a:t>
            </a:r>
            <a:r>
              <a:rPr lang="ru-RU" sz="7500" dirty="0" smtClean="0">
                <a:solidFill>
                  <a:srgbClr val="C00000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rgbClr val="C00000"/>
                </a:solidFill>
                <a:latin typeface="Calligraph" pitchFamily="2" charset="0"/>
              </a:rPr>
              <a:t>д</a:t>
            </a:r>
            <a:r>
              <a:rPr lang="ru-RU" sz="4800" dirty="0" err="1" smtClean="0">
                <a:solidFill>
                  <a:srgbClr val="C00000"/>
                </a:solidFill>
              </a:rPr>
              <a:t>-</a:t>
            </a:r>
            <a:r>
              <a:rPr lang="ru-RU" sz="7500" dirty="0" err="1" smtClean="0">
                <a:solidFill>
                  <a:srgbClr val="C00000"/>
                </a:solidFill>
                <a:latin typeface="Calligraph" pitchFamily="2" charset="0"/>
              </a:rPr>
              <a:t>т</a:t>
            </a:r>
            <a:r>
              <a:rPr lang="ru-RU" sz="7500" dirty="0" smtClean="0">
                <a:solidFill>
                  <a:srgbClr val="C00000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rgbClr val="C00000"/>
                </a:solidFill>
                <a:latin typeface="Calligraph" pitchFamily="2" charset="0"/>
              </a:rPr>
              <a:t>ж</a:t>
            </a:r>
            <a:r>
              <a:rPr lang="ru-RU" sz="4800" dirty="0" err="1" smtClean="0">
                <a:solidFill>
                  <a:srgbClr val="C00000"/>
                </a:solidFill>
              </a:rPr>
              <a:t>-</a:t>
            </a:r>
            <a:r>
              <a:rPr lang="ru-RU" sz="7500" dirty="0" err="1" smtClean="0">
                <a:solidFill>
                  <a:srgbClr val="C00000"/>
                </a:solidFill>
                <a:latin typeface="Calligraph" pitchFamily="2" charset="0"/>
              </a:rPr>
              <a:t>ш</a:t>
            </a:r>
            <a:r>
              <a:rPr lang="ru-RU" sz="7500" dirty="0" smtClean="0">
                <a:solidFill>
                  <a:srgbClr val="C00000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rgbClr val="C00000"/>
                </a:solidFill>
                <a:latin typeface="Calligraph" pitchFamily="2" charset="0"/>
              </a:rPr>
              <a:t>з</a:t>
            </a:r>
            <a:r>
              <a:rPr lang="ru-RU" sz="4800" dirty="0" err="1" smtClean="0">
                <a:solidFill>
                  <a:srgbClr val="C00000"/>
                </a:solidFill>
              </a:rPr>
              <a:t>-</a:t>
            </a:r>
            <a:r>
              <a:rPr lang="ru-RU" sz="7500" dirty="0" err="1" smtClean="0">
                <a:solidFill>
                  <a:srgbClr val="C00000"/>
                </a:solidFill>
                <a:latin typeface="Calligraph" pitchFamily="2" charset="0"/>
              </a:rPr>
              <a:t>с</a:t>
            </a:r>
            <a:endParaRPr lang="ru-RU" sz="7500" dirty="0">
              <a:solidFill>
                <a:srgbClr val="C00000"/>
              </a:solidFill>
              <a:latin typeface="Calligraph" pitchFamily="2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35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 build="allAtOnce"/>
      <p:bldP spid="12" grpId="0" build="allAtOnce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572428" cy="1127125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букву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362585"/>
            <a:ext cx="1928826" cy="5403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енот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елка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маяк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льет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мёд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428868"/>
            <a:ext cx="5786478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200" b="1" u="sng" dirty="0" smtClean="0">
                <a:solidFill>
                  <a:srgbClr val="000099"/>
                </a:solidFill>
              </a:rPr>
              <a:t>Условия для поиска буквы: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0099"/>
                </a:solidFill>
              </a:rPr>
              <a:t> гласная;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0099"/>
                </a:solidFill>
              </a:rPr>
              <a:t> обозначает мягкость согласного звука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8662" y="6643710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14810" y="521495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Буква </a:t>
            </a:r>
            <a:r>
              <a:rPr lang="ru-RU" sz="4800" b="1" dirty="0" smtClean="0">
                <a:solidFill>
                  <a:srgbClr val="C00000"/>
                </a:solidFill>
              </a:rPr>
              <a:t>Ё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643182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</a:t>
            </a:r>
            <a:r>
              <a:rPr lang="ru-RU" sz="3200" b="1" dirty="0" err="1" smtClean="0">
                <a:solidFill>
                  <a:srgbClr val="000099"/>
                </a:solidFill>
              </a:rPr>
              <a:t>продожить</a:t>
            </a:r>
            <a:r>
              <a:rPr lang="ru-RU" sz="3200" b="1" dirty="0" smtClean="0">
                <a:solidFill>
                  <a:srgbClr val="000099"/>
                </a:solidFill>
              </a:rPr>
              <a:t> ряд:</a:t>
            </a:r>
          </a:p>
          <a:p>
            <a:endParaRPr lang="ru-RU" sz="10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оё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ооёё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оооёёё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r>
              <a:rPr lang="ru-RU" sz="4800" b="1" dirty="0" smtClean="0">
                <a:solidFill>
                  <a:srgbClr val="000099"/>
                </a:solidFill>
              </a:rPr>
              <a:t> 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2911144"/>
            <a:ext cx="7072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оё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ооёё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оооёёё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… </a:t>
            </a:r>
            <a:endParaRPr lang="ru-RU" sz="88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36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2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allAtOnce"/>
      <p:bldP spid="8" grpId="0"/>
      <p:bldP spid="8" grpId="1"/>
      <p:bldP spid="9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4" y="0"/>
            <a:ext cx="7643834" cy="1055687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букву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643050"/>
            <a:ext cx="3357586" cy="4382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chemeClr val="accent3">
                    <a:lumMod val="25000"/>
                  </a:schemeClr>
                </a:solidFill>
              </a:rPr>
              <a:t>лампа</a:t>
            </a:r>
          </a:p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chemeClr val="accent3">
                    <a:lumMod val="25000"/>
                  </a:schemeClr>
                </a:solidFill>
              </a:rPr>
              <a:t>ветка</a:t>
            </a:r>
          </a:p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chemeClr val="accent3">
                    <a:lumMod val="25000"/>
                  </a:schemeClr>
                </a:solidFill>
              </a:rPr>
              <a:t>отлетел</a:t>
            </a:r>
            <a:endParaRPr lang="ru-RU" sz="66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2000241"/>
            <a:ext cx="5429256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буквы: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находится в корне глагола;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согласная;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обозначает звук: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непарный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звонкий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мягкий</a:t>
            </a:r>
            <a:endParaRPr lang="ru-RU" dirty="0"/>
          </a:p>
        </p:txBody>
      </p:sp>
      <p:sp>
        <p:nvSpPr>
          <p:cNvPr id="7" name="Дуга 6"/>
          <p:cNvSpPr/>
          <p:nvPr/>
        </p:nvSpPr>
        <p:spPr>
          <a:xfrm>
            <a:off x="1285852" y="4929198"/>
            <a:ext cx="1214446" cy="571504"/>
          </a:xfrm>
          <a:prstGeom prst="arc">
            <a:avLst>
              <a:gd name="adj1" fmla="val 10922107"/>
              <a:gd name="adj2" fmla="val 0"/>
            </a:avLst>
          </a:prstGeom>
          <a:ln w="508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14414" y="592933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0628" y="550070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Буква </a:t>
            </a:r>
            <a:r>
              <a:rPr lang="ru-RU" sz="4000" b="1" dirty="0" smtClean="0">
                <a:solidFill>
                  <a:srgbClr val="C00000"/>
                </a:solidFill>
              </a:rPr>
              <a:t>Л</a:t>
            </a:r>
            <a:r>
              <a:rPr lang="ru-RU" sz="4000" b="1" dirty="0" smtClean="0">
                <a:solidFill>
                  <a:srgbClr val="000099"/>
                </a:solidFill>
              </a:rPr>
              <a:t>.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2" y="2156104"/>
            <a:ext cx="8572528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обл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бло</a:t>
            </a:r>
            <a:r>
              <a:rPr lang="ru-RU" sz="4800" b="1" dirty="0" smtClean="0">
                <a:solidFill>
                  <a:srgbClr val="C00000"/>
                </a:solidFill>
              </a:rPr>
              <a:t>   лоб   </a:t>
            </a:r>
            <a:r>
              <a:rPr lang="ru-RU" sz="4800" b="1" dirty="0" err="1" smtClean="0">
                <a:solidFill>
                  <a:srgbClr val="C00000"/>
                </a:solidFill>
              </a:rPr>
              <a:t>олб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3286124"/>
            <a:ext cx="7715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rgbClr val="C00000"/>
                </a:solidFill>
                <a:latin typeface="Calligraph" pitchFamily="2" charset="0"/>
              </a:rPr>
              <a:t>обл</a:t>
            </a:r>
            <a:r>
              <a:rPr lang="ru-RU" sz="8800" dirty="0" smtClean="0">
                <a:solidFill>
                  <a:srgbClr val="C00000"/>
                </a:solidFill>
                <a:latin typeface="Calligraph" pitchFamily="2" charset="0"/>
              </a:rPr>
              <a:t>   </a:t>
            </a:r>
            <a:r>
              <a:rPr lang="ru-RU" sz="8800" dirty="0" err="1" smtClean="0">
                <a:solidFill>
                  <a:srgbClr val="C00000"/>
                </a:solidFill>
                <a:latin typeface="Calligraph" pitchFamily="2" charset="0"/>
              </a:rPr>
              <a:t>бло</a:t>
            </a:r>
            <a:r>
              <a:rPr lang="ru-RU" sz="8800" dirty="0" smtClean="0">
                <a:solidFill>
                  <a:srgbClr val="C00000"/>
                </a:solidFill>
                <a:latin typeface="Calligraph" pitchFamily="2" charset="0"/>
              </a:rPr>
              <a:t>   лоб   </a:t>
            </a:r>
            <a:r>
              <a:rPr lang="ru-RU" sz="8800" dirty="0" err="1" smtClean="0">
                <a:solidFill>
                  <a:srgbClr val="C00000"/>
                </a:solidFill>
                <a:latin typeface="Calligraph" pitchFamily="2" charset="0"/>
              </a:rPr>
              <a:t>олб</a:t>
            </a:r>
            <a:r>
              <a:rPr lang="ru-RU" sz="8800" dirty="0" smtClean="0">
                <a:solidFill>
                  <a:srgbClr val="C00000"/>
                </a:solidFill>
                <a:latin typeface="Calligraph" pitchFamily="2" charset="0"/>
              </a:rPr>
              <a:t> …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357158" y="5000636"/>
            <a:ext cx="748332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571736" y="4929198"/>
            <a:ext cx="357190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071802" y="4929198"/>
            <a:ext cx="357190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37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4" grpId="0" build="allAtOnce"/>
      <p:bldP spid="7" grpId="0" animBg="1"/>
      <p:bldP spid="7" grpId="1" animBg="1"/>
      <p:bldP spid="12" grpId="0"/>
      <p:bldP spid="12" grpId="1"/>
      <p:bldP spid="13" grpId="0" build="allAtOnce"/>
      <p:bldP spid="14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00948" cy="1127125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714488"/>
            <a:ext cx="3786214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якорь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Зоя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салют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бильярд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юла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объяснить</a:t>
            </a:r>
            <a:endParaRPr lang="ru-RU" sz="5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4282" y="2500306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71538" y="3286124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71604" y="6570684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14876" y="4526829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Я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Ю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28794" y="4929198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5720" y="5786454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72132" y="4929198"/>
            <a:ext cx="35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7189" y="2248437"/>
            <a:ext cx="8965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яююя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юяяю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яюяю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юяюя</a:t>
            </a:r>
            <a:r>
              <a:rPr lang="ru-RU" sz="4800" b="1" dirty="0" smtClean="0">
                <a:solidFill>
                  <a:srgbClr val="C00000"/>
                </a:solidFill>
              </a:rPr>
              <a:t>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5286388"/>
            <a:ext cx="992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2800175"/>
            <a:ext cx="8611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err="1" smtClean="0">
                <a:solidFill>
                  <a:srgbClr val="C00000"/>
                </a:solidFill>
                <a:latin typeface="Calligraph" pitchFamily="2" charset="0"/>
              </a:rPr>
              <a:t>яююя</a:t>
            </a:r>
            <a:r>
              <a:rPr lang="ru-RU" sz="7200" dirty="0" smtClean="0">
                <a:solidFill>
                  <a:srgbClr val="C00000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rgbClr val="C00000"/>
                </a:solidFill>
                <a:latin typeface="Calligraph" pitchFamily="2" charset="0"/>
              </a:rPr>
              <a:t>юяяю</a:t>
            </a:r>
            <a:r>
              <a:rPr lang="ru-RU" sz="7200" dirty="0" smtClean="0">
                <a:solidFill>
                  <a:srgbClr val="C00000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rgbClr val="C00000"/>
                </a:solidFill>
                <a:latin typeface="Calligraph" pitchFamily="2" charset="0"/>
              </a:rPr>
              <a:t>яюяю</a:t>
            </a:r>
            <a:r>
              <a:rPr lang="ru-RU" sz="7200" dirty="0" smtClean="0">
                <a:solidFill>
                  <a:srgbClr val="C00000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rgbClr val="C00000"/>
                </a:solidFill>
                <a:latin typeface="Calligraph" pitchFamily="2" charset="0"/>
              </a:rPr>
              <a:t>юяюя</a:t>
            </a:r>
            <a:r>
              <a:rPr lang="ru-RU" sz="7200" dirty="0" smtClean="0">
                <a:solidFill>
                  <a:srgbClr val="C00000"/>
                </a:solidFill>
                <a:latin typeface="Calligraph" pitchFamily="2" charset="0"/>
              </a:rPr>
              <a:t> …</a:t>
            </a:r>
            <a:endParaRPr lang="ru-RU" sz="7200" dirty="0">
              <a:solidFill>
                <a:srgbClr val="C00000"/>
              </a:solidFill>
              <a:latin typeface="Calligraph" pitchFamily="2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38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3372" y="2571744"/>
            <a:ext cx="478631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Найти в словах буквы, которые обозначают два звука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1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16" grpId="0" build="allAtOnce"/>
      <p:bldP spid="20" grpId="0"/>
      <p:bldP spid="20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715304" cy="1127125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626952"/>
            <a:ext cx="2643206" cy="5016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детский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тростник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громкий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лестница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вестник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отвечаю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местность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печатает</a:t>
            </a:r>
            <a:endParaRPr lang="ru-RU" sz="4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28" y="1500174"/>
            <a:ext cx="5429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Условие для поиска букв: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первая буква присутствует в каждом имени существительном 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вторая обозначает парный глухой мягкий согласный звук в глаголе;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третья буква в алфавите стоит между </a:t>
            </a:r>
            <a:r>
              <a:rPr lang="ru-RU" sz="3000" b="1" dirty="0" smtClean="0">
                <a:solidFill>
                  <a:srgbClr val="C00000"/>
                </a:solidFill>
              </a:rPr>
              <a:t>Л</a:t>
            </a:r>
            <a:r>
              <a:rPr lang="ru-RU" sz="3000" b="1" dirty="0" smtClean="0">
                <a:solidFill>
                  <a:srgbClr val="000099"/>
                </a:solidFill>
              </a:rPr>
              <a:t> и </a:t>
            </a:r>
            <a:r>
              <a:rPr lang="ru-RU" sz="3000" b="1" dirty="0" smtClean="0">
                <a:solidFill>
                  <a:srgbClr val="C00000"/>
                </a:solidFill>
              </a:rPr>
              <a:t>Н</a:t>
            </a:r>
            <a:endParaRPr lang="ru-RU" sz="3000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1538" y="5857892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1406" y="2855908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14414" y="2855908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4071942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00100" y="4643446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43108" y="5857892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14810" y="5857892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Т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П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М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677065"/>
            <a:ext cx="860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Тмп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мпТ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пТм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Тпм</a:t>
            </a:r>
            <a:r>
              <a:rPr lang="ru-RU" sz="4800" b="1" dirty="0" smtClean="0">
                <a:solidFill>
                  <a:srgbClr val="C00000"/>
                </a:solidFill>
              </a:rPr>
              <a:t> 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2963946"/>
            <a:ext cx="87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Тмп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мпТ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пТм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Тпм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6600" dirty="0">
              <a:solidFill>
                <a:schemeClr val="tx2"/>
              </a:solidFill>
              <a:latin typeface="Calligraph" pitchFamily="2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42844" y="6500834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39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4" grpId="0" build="allAtOnce"/>
      <p:bldP spid="17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1127125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571612"/>
            <a:ext cx="3143272" cy="4488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отбойный</a:t>
            </a:r>
          </a:p>
          <a:p>
            <a:pPr>
              <a:lnSpc>
                <a:spcPts val="7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фонтан</a:t>
            </a:r>
          </a:p>
          <a:p>
            <a:pPr>
              <a:lnSpc>
                <a:spcPts val="7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привезут</a:t>
            </a:r>
          </a:p>
          <a:p>
            <a:pPr>
              <a:lnSpc>
                <a:spcPts val="7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тема</a:t>
            </a:r>
          </a:p>
          <a:p>
            <a:pPr>
              <a:lnSpc>
                <a:spcPts val="7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лето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500174"/>
            <a:ext cx="4929190" cy="4739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первая буква обозначает  парный глухой твердый согласный звук, встречающийся в данных словах один раз;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вторая буква – гласная в приставке имени прилагательного;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третья буква – безударная гласная в корне глагола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43272" y="6119360"/>
            <a:ext cx="46434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Ф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Е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43042" y="407194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85984" y="1714488"/>
            <a:ext cx="928694" cy="5715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928794" y="1500174"/>
            <a:ext cx="357190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857224" y="1571612"/>
            <a:ext cx="1000132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80330" y="1643050"/>
            <a:ext cx="605456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2844" y="228599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180362" y="3429000"/>
            <a:ext cx="1034052" cy="202066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1285852" y="3357562"/>
            <a:ext cx="928694" cy="357190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3571876"/>
            <a:ext cx="714380" cy="5715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42844" y="3214686"/>
            <a:ext cx="500034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" y="2714620"/>
            <a:ext cx="9144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фое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фоое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фооее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фоооее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06" y="3000372"/>
            <a:ext cx="892971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фое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фоое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фооее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фоооее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40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allAtOnce"/>
      <p:bldP spid="5" grpId="0"/>
      <p:bldP spid="5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5" grpId="0" build="allAtOnce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532644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0099"/>
                </a:solidFill>
              </a:rPr>
              <a:t>  первая буква обозначает непарный звонкий мягкий звук в слове </a:t>
            </a: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береза</a:t>
            </a:r>
            <a:r>
              <a:rPr lang="ru-RU" sz="3200" b="1" dirty="0" smtClean="0">
                <a:solidFill>
                  <a:srgbClr val="000099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0099"/>
                </a:solidFill>
              </a:rPr>
              <a:t>  вторая буква - безударная гласная в слове </a:t>
            </a: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четверг</a:t>
            </a:r>
            <a:r>
              <a:rPr lang="ru-RU" sz="3200" b="1" dirty="0" smtClean="0">
                <a:solidFill>
                  <a:srgbClr val="000099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0099"/>
                </a:solidFill>
              </a:rPr>
              <a:t>  третья буква обозначает непарный глухой твердый звук в слове </a:t>
            </a: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петух</a:t>
            </a:r>
            <a:r>
              <a:rPr lang="ru-RU" sz="3200" b="1" dirty="0" smtClean="0">
                <a:solidFill>
                  <a:srgbClr val="000099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0099"/>
                </a:solidFill>
              </a:rPr>
              <a:t>  четвертая буква – безударная гласная в слове </a:t>
            </a: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лопата</a:t>
            </a:r>
            <a:endParaRPr lang="ru-RU" sz="40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5857892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 </a:t>
            </a:r>
            <a:r>
              <a:rPr lang="ru-RU" sz="4800" b="1" dirty="0" smtClean="0">
                <a:solidFill>
                  <a:srgbClr val="C00000"/>
                </a:solidFill>
              </a:rPr>
              <a:t>Р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Е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Х, О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072330" y="264318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71736" y="5927742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43108" y="371475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43834" y="478632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5720" y="2643182"/>
            <a:ext cx="860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рехо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рхео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рехо</a:t>
            </a:r>
            <a:r>
              <a:rPr lang="ru-RU" sz="4800" b="1" dirty="0" smtClean="0">
                <a:solidFill>
                  <a:srgbClr val="C00000"/>
                </a:solidFill>
              </a:rPr>
              <a:t> 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2891379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рехо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рхео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рехо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5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85720" y="0"/>
            <a:ext cx="7572428" cy="1000109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pic>
        <p:nvPicPr>
          <p:cNvPr id="15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6" grpId="1"/>
      <p:bldP spid="21" grpId="0" build="allAtOnce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1127125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1428736"/>
            <a:ext cx="2857520" cy="1728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пошел</a:t>
            </a:r>
          </a:p>
          <a:p>
            <a:pPr>
              <a:lnSpc>
                <a:spcPts val="7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новинки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4" y="3198872"/>
            <a:ext cx="8929686" cy="301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первая буква находится в приставке глагола, в корне сущ. во мн. числе, в суффиксе сущ. в ед. числе, в окончании имени прилагательного;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вторая буква обозначает парный звонкий твердый согласный звук и находится в корне слова, в котором имеются все составные части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431841"/>
            <a:ext cx="3357586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старость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заварной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60" y="6119360"/>
            <a:ext cx="46434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 О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В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2500306"/>
            <a:ext cx="860824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6600" b="1" dirty="0" err="1" smtClean="0">
                <a:solidFill>
                  <a:srgbClr val="C00000"/>
                </a:solidFill>
              </a:rPr>
              <a:t>веёио</a:t>
            </a:r>
            <a:r>
              <a:rPr lang="ru-RU" sz="6600" b="1" dirty="0" smtClean="0">
                <a:solidFill>
                  <a:srgbClr val="C00000"/>
                </a:solidFill>
              </a:rPr>
              <a:t>  …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737490"/>
            <a:ext cx="857256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600" dirty="0" err="1" smtClean="0">
                <a:solidFill>
                  <a:schemeClr val="tx2"/>
                </a:solidFill>
                <a:latin typeface="Calligraph" pitchFamily="2" charset="0"/>
              </a:rPr>
              <a:t>веёио</a:t>
            </a:r>
            <a:r>
              <a:rPr lang="ru-RU" sz="9600" dirty="0" smtClean="0">
                <a:solidFill>
                  <a:schemeClr val="tx2"/>
                </a:solidFill>
                <a:latin typeface="Calligraph" pitchFamily="2" charset="0"/>
              </a:rPr>
              <a:t>  …</a:t>
            </a:r>
            <a:endParaRPr lang="ru-RU" sz="9600" dirty="0">
              <a:solidFill>
                <a:schemeClr val="tx2"/>
              </a:solidFill>
              <a:latin typeface="Calligraph" pitchFamily="2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786446" y="300037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>
            <a:off x="2000232" y="1500174"/>
            <a:ext cx="785818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5072066" y="1500174"/>
            <a:ext cx="1357322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1142976" y="2357430"/>
            <a:ext cx="1143008" cy="357190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5786446" y="2285992"/>
            <a:ext cx="1071570" cy="357190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357422" y="2285992"/>
            <a:ext cx="1143008" cy="214314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2857488" y="1428736"/>
            <a:ext cx="357190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6500826" y="1428736"/>
            <a:ext cx="1285884" cy="214314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6929454" y="2214554"/>
            <a:ext cx="357190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1071538" y="1571612"/>
            <a:ext cx="819770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4895238" y="2357430"/>
            <a:ext cx="748332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00430" y="2571744"/>
            <a:ext cx="500066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358082" y="2428868"/>
            <a:ext cx="928694" cy="5000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500166" y="2143116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500166" y="3071810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500826" y="2143116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358082" y="300037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41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1" name="Picture 2" descr="C:\Documents and Settings\Игорь\Мои документы\Картинки\Прозрачные\Прозрачный фон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allAtOnce"/>
      <p:bldP spid="6" grpId="0"/>
      <p:bldP spid="6" grpId="1"/>
      <p:bldP spid="6" grpId="2"/>
      <p:bldP spid="7" grpId="0"/>
      <p:bldP spid="7" grpId="1"/>
      <p:bldP spid="16" grpId="0" build="allAtOnce"/>
      <p:bldP spid="17" grpId="0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7929618" cy="1071546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643050"/>
            <a:ext cx="4071966" cy="4087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взгляд</a:t>
            </a:r>
          </a:p>
          <a:p>
            <a:pPr>
              <a:lnSpc>
                <a:spcPts val="6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прочитает</a:t>
            </a:r>
          </a:p>
          <a:p>
            <a:pPr>
              <a:lnSpc>
                <a:spcPts val="6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они</a:t>
            </a:r>
          </a:p>
          <a:p>
            <a:pPr>
              <a:lnSpc>
                <a:spcPts val="6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читали</a:t>
            </a:r>
          </a:p>
          <a:p>
            <a:pPr>
              <a:lnSpc>
                <a:spcPts val="65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приглядывает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428736"/>
            <a:ext cx="4929190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с первой буквы начинается корень глагола настоящего времени;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вторая буква находится в приставке глагола будущего времени и обозначает в ней непарный твердый согласный звук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5643578"/>
            <a:ext cx="37862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Г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Р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1285852" y="5072074"/>
            <a:ext cx="1143008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5720" y="5072074"/>
            <a:ext cx="891208" cy="142876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5214950"/>
            <a:ext cx="642942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500298" y="4929198"/>
            <a:ext cx="1000132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14414" y="5643578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28860" y="2714620"/>
            <a:ext cx="642942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85720" y="2643182"/>
            <a:ext cx="891208" cy="142876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143108" y="2428868"/>
            <a:ext cx="21431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1285852" y="2571744"/>
            <a:ext cx="785818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1472" y="3143248"/>
            <a:ext cx="28575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5720" y="2500306"/>
            <a:ext cx="8608247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гр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ггрр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гггррр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518732"/>
            <a:ext cx="8572560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гр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ггрр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гггррр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42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allAtOnce"/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build="allAtOnce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6" y="0"/>
            <a:ext cx="7858148" cy="1127125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714488"/>
            <a:ext cx="2786082" cy="4488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ельник</a:t>
            </a:r>
          </a:p>
          <a:p>
            <a:pPr>
              <a:lnSpc>
                <a:spcPts val="7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летать</a:t>
            </a:r>
          </a:p>
          <a:p>
            <a:pPr>
              <a:lnSpc>
                <a:spcPts val="7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морщины</a:t>
            </a:r>
          </a:p>
          <a:p>
            <a:pPr>
              <a:lnSpc>
                <a:spcPts val="7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травяной</a:t>
            </a:r>
          </a:p>
          <a:p>
            <a:pPr>
              <a:lnSpc>
                <a:spcPts val="7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обижать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428736"/>
            <a:ext cx="5286412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</a:t>
            </a:r>
            <a:r>
              <a:rPr lang="ru-RU" sz="3000" b="1" kern="1000" dirty="0" smtClean="0">
                <a:solidFill>
                  <a:srgbClr val="000099"/>
                </a:solidFill>
              </a:rPr>
              <a:t>первая буква в корне имени существительного и обозначает непарный глухой всегда мягкий звук;</a:t>
            </a:r>
          </a:p>
          <a:p>
            <a:pPr>
              <a:buFontTx/>
              <a:buChar char="-"/>
            </a:pPr>
            <a:r>
              <a:rPr lang="ru-RU" sz="3000" b="1" kern="1000" dirty="0" smtClean="0">
                <a:solidFill>
                  <a:srgbClr val="000099"/>
                </a:solidFill>
              </a:rPr>
              <a:t> вторая буква в корне глагола и обозначает парный звонкий всегда твердый согласный звук </a:t>
            </a:r>
            <a:endParaRPr lang="ru-RU" sz="3000" kern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5715016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Щ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Ж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3786190"/>
            <a:ext cx="500066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85918" y="3500438"/>
            <a:ext cx="57150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285720" y="3571876"/>
            <a:ext cx="1357322" cy="428628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85852" y="4284668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>
            <a:off x="214282" y="5357826"/>
            <a:ext cx="1285884" cy="428628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857356" y="5286388"/>
            <a:ext cx="500066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571604" y="5286388"/>
            <a:ext cx="214314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42976" y="6000768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5720" y="2714620"/>
            <a:ext cx="860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щ</a:t>
            </a:r>
            <a:r>
              <a:rPr lang="ru-RU" sz="4800" b="1" dirty="0" smtClean="0">
                <a:solidFill>
                  <a:srgbClr val="C00000"/>
                </a:solidFill>
              </a:rPr>
              <a:t>  ж  </a:t>
            </a:r>
            <a:r>
              <a:rPr lang="ru-RU" sz="4800" b="1" dirty="0" err="1" smtClean="0">
                <a:solidFill>
                  <a:srgbClr val="C00000"/>
                </a:solidFill>
              </a:rPr>
              <a:t>щщ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жж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щщщ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жжж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04" y="3143248"/>
            <a:ext cx="92063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 err="1" smtClean="0">
                <a:solidFill>
                  <a:srgbClr val="C00000"/>
                </a:solidFill>
                <a:latin typeface="Calligraph" pitchFamily="2" charset="0"/>
              </a:rPr>
              <a:t>щ</a:t>
            </a:r>
            <a:r>
              <a:rPr lang="ru-RU" sz="6600" dirty="0" smtClean="0">
                <a:solidFill>
                  <a:srgbClr val="C00000"/>
                </a:solidFill>
                <a:latin typeface="Calligraph" pitchFamily="2" charset="0"/>
              </a:rPr>
              <a:t>  ж  </a:t>
            </a:r>
            <a:r>
              <a:rPr lang="ru-RU" sz="6600" dirty="0" err="1" smtClean="0">
                <a:solidFill>
                  <a:srgbClr val="C00000"/>
                </a:solidFill>
                <a:latin typeface="Calligraph" pitchFamily="2" charset="0"/>
              </a:rPr>
              <a:t>щщ</a:t>
            </a:r>
            <a:r>
              <a:rPr lang="ru-RU" sz="6600" dirty="0" smtClean="0">
                <a:solidFill>
                  <a:srgbClr val="C00000"/>
                </a:solidFill>
                <a:latin typeface="Calligraph" pitchFamily="2" charset="0"/>
              </a:rPr>
              <a:t>  </a:t>
            </a:r>
            <a:r>
              <a:rPr lang="ru-RU" sz="6600" dirty="0" err="1" smtClean="0">
                <a:solidFill>
                  <a:srgbClr val="C00000"/>
                </a:solidFill>
                <a:latin typeface="Calligraph" pitchFamily="2" charset="0"/>
              </a:rPr>
              <a:t>жж</a:t>
            </a:r>
            <a:r>
              <a:rPr lang="ru-RU" sz="6600" dirty="0" smtClean="0">
                <a:solidFill>
                  <a:srgbClr val="C00000"/>
                </a:solidFill>
                <a:latin typeface="Calligraph" pitchFamily="2" charset="0"/>
              </a:rPr>
              <a:t>  </a:t>
            </a:r>
            <a:r>
              <a:rPr lang="ru-RU" sz="6600" dirty="0" err="1" smtClean="0">
                <a:solidFill>
                  <a:srgbClr val="C00000"/>
                </a:solidFill>
                <a:latin typeface="Calligraph" pitchFamily="2" charset="0"/>
              </a:rPr>
              <a:t>щщщ</a:t>
            </a:r>
            <a:r>
              <a:rPr lang="ru-RU" sz="6600" dirty="0" smtClean="0">
                <a:solidFill>
                  <a:srgbClr val="C00000"/>
                </a:solidFill>
                <a:latin typeface="Calligraph" pitchFamily="2" charset="0"/>
              </a:rPr>
              <a:t>  </a:t>
            </a:r>
            <a:r>
              <a:rPr lang="ru-RU" sz="6600" dirty="0" err="1" smtClean="0">
                <a:solidFill>
                  <a:srgbClr val="C00000"/>
                </a:solidFill>
                <a:latin typeface="Calligraph" pitchFamily="2" charset="0"/>
              </a:rPr>
              <a:t>жжж</a:t>
            </a:r>
            <a:r>
              <a:rPr lang="ru-RU" sz="6600" dirty="0" smtClean="0">
                <a:solidFill>
                  <a:srgbClr val="C00000"/>
                </a:solidFill>
                <a:latin typeface="Calligraph" pitchFamily="2" charset="0"/>
              </a:rPr>
              <a:t> …</a:t>
            </a:r>
            <a:endParaRPr lang="ru-RU" sz="6600" dirty="0">
              <a:solidFill>
                <a:srgbClr val="C00000"/>
              </a:solidFill>
              <a:latin typeface="Calligraph" pitchFamily="2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43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allAtOnce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7" grpId="0" build="allAtOnce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358114" cy="1127125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Эта буква поможет разделить слова на две группы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2857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маяк</a:t>
            </a:r>
          </a:p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мясо</a:t>
            </a:r>
          </a:p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оляпка</a:t>
            </a:r>
          </a:p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ягода</a:t>
            </a:r>
          </a:p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яблоко</a:t>
            </a:r>
          </a:p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сегодня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4414" y="2428868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8662" y="3143248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14414" y="3927478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8596" y="4643446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0034" y="5357826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00298" y="6072206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86182" y="3000372"/>
            <a:ext cx="507209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Какая буква присутствует в каждом из предложенных слов?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364331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Буква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Я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71902" y="2357430"/>
            <a:ext cx="507209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В этих словах она обозначает один звук </a:t>
            </a:r>
            <a:r>
              <a:rPr lang="en-US" sz="3200" b="1" dirty="0" smtClean="0">
                <a:solidFill>
                  <a:srgbClr val="000099"/>
                </a:solidFill>
              </a:rPr>
              <a:t>[</a:t>
            </a:r>
            <a:r>
              <a:rPr lang="ru-RU" sz="3200" b="1" dirty="0" smtClean="0">
                <a:solidFill>
                  <a:srgbClr val="000099"/>
                </a:solidFill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</a:rPr>
              <a:t>]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9090" y="3716728"/>
            <a:ext cx="507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В этих словах она обозначает два звука </a:t>
            </a:r>
            <a:r>
              <a:rPr lang="en-US" sz="3200" b="1" dirty="0" smtClean="0">
                <a:solidFill>
                  <a:srgbClr val="000099"/>
                </a:solidFill>
              </a:rPr>
              <a:t>[</a:t>
            </a:r>
            <a:r>
              <a:rPr lang="ru-RU" sz="3200" b="1" dirty="0" err="1" smtClean="0">
                <a:solidFill>
                  <a:srgbClr val="000099"/>
                </a:solidFill>
              </a:rPr>
              <a:t>й</a:t>
            </a:r>
            <a:r>
              <a:rPr lang="ru-RU" sz="3200" b="1" dirty="0" smtClean="0">
                <a:solidFill>
                  <a:srgbClr val="000099"/>
                </a:solidFill>
              </a:rPr>
              <a:t>'</a:t>
            </a:r>
            <a:r>
              <a:rPr lang="en-US" sz="3200" b="1" dirty="0" smtClean="0">
                <a:solidFill>
                  <a:srgbClr val="000099"/>
                </a:solidFill>
              </a:rPr>
              <a:t>]</a:t>
            </a:r>
            <a:r>
              <a:rPr lang="ru-RU" sz="3200" b="1" dirty="0" smtClean="0">
                <a:solidFill>
                  <a:srgbClr val="000099"/>
                </a:solidFill>
              </a:rPr>
              <a:t>, </a:t>
            </a:r>
            <a:r>
              <a:rPr lang="en-US" sz="3200" b="1" dirty="0" smtClean="0">
                <a:solidFill>
                  <a:srgbClr val="000099"/>
                </a:solidFill>
              </a:rPr>
              <a:t>[</a:t>
            </a:r>
            <a:r>
              <a:rPr lang="ru-RU" sz="3200" b="1" dirty="0" smtClean="0">
                <a:solidFill>
                  <a:srgbClr val="000099"/>
                </a:solidFill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</a:rPr>
              <a:t>]</a:t>
            </a:r>
            <a:endParaRPr lang="ru-RU" sz="3200" b="1" dirty="0">
              <a:solidFill>
                <a:srgbClr val="000099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2143108" y="2857496"/>
            <a:ext cx="1857388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2714612" y="2857496"/>
            <a:ext cx="1285884" cy="64294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071670" y="3714752"/>
            <a:ext cx="2786082" cy="107157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1"/>
          </p:cNvCxnSpPr>
          <p:nvPr/>
        </p:nvCxnSpPr>
        <p:spPr>
          <a:xfrm rot="10800000">
            <a:off x="2000232" y="2357430"/>
            <a:ext cx="1928858" cy="214412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7" idx="1"/>
          </p:cNvCxnSpPr>
          <p:nvPr/>
        </p:nvCxnSpPr>
        <p:spPr>
          <a:xfrm rot="10800000">
            <a:off x="2286016" y="4431108"/>
            <a:ext cx="1643074" cy="7045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7" idx="1"/>
          </p:cNvCxnSpPr>
          <p:nvPr/>
        </p:nvCxnSpPr>
        <p:spPr>
          <a:xfrm rot="10800000" flipV="1">
            <a:off x="2714644" y="4501558"/>
            <a:ext cx="1214446" cy="57249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4250" y="2500306"/>
            <a:ext cx="87154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яЯ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яяЯ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яяяЯ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</a:p>
          <a:p>
            <a:endParaRPr lang="ru-RU" sz="12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357290" y="3071810"/>
            <a:ext cx="671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яЯ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яяЯ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яяяЯ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44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6" name="Picture 2" descr="C:\Documents and Settings\Игорь\Мои документы\Картинки\Прозрачные\Прозрачный фон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33" grpId="0" build="allAtOnce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358114" cy="1127125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Эта буква поможет разделить слова на две группы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2857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юла</a:t>
            </a:r>
          </a:p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Люба</a:t>
            </a:r>
          </a:p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южный</a:t>
            </a:r>
          </a:p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любит</a:t>
            </a:r>
          </a:p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вьюга</a:t>
            </a:r>
          </a:p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сплю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034" y="2428868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00100" y="3143248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1472" y="3927478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28662" y="4643446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85852" y="5357826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43042" y="6072206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00496" y="3000372"/>
            <a:ext cx="507209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Какая буква присутствует в каждом из предложенных слов?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364331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Буква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Ю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71902" y="2357430"/>
            <a:ext cx="507209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В этих словах она обозначает один звук </a:t>
            </a:r>
            <a:r>
              <a:rPr lang="en-US" sz="3200" b="1" dirty="0" smtClean="0">
                <a:solidFill>
                  <a:srgbClr val="000099"/>
                </a:solidFill>
              </a:rPr>
              <a:t>[</a:t>
            </a:r>
            <a:r>
              <a:rPr lang="ru-RU" sz="3200" b="1" dirty="0" smtClean="0">
                <a:solidFill>
                  <a:srgbClr val="000099"/>
                </a:solidFill>
              </a:rPr>
              <a:t>у</a:t>
            </a:r>
            <a:r>
              <a:rPr lang="en-US" sz="3200" b="1" dirty="0" smtClean="0">
                <a:solidFill>
                  <a:srgbClr val="000099"/>
                </a:solidFill>
              </a:rPr>
              <a:t>]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6" y="3716728"/>
            <a:ext cx="507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В этих словах она обозначает два звука </a:t>
            </a:r>
            <a:r>
              <a:rPr lang="en-US" sz="3200" b="1" dirty="0" smtClean="0">
                <a:solidFill>
                  <a:srgbClr val="000099"/>
                </a:solidFill>
              </a:rPr>
              <a:t>[</a:t>
            </a:r>
            <a:r>
              <a:rPr lang="ru-RU" sz="3200" b="1" dirty="0" err="1" smtClean="0">
                <a:solidFill>
                  <a:srgbClr val="000099"/>
                </a:solidFill>
              </a:rPr>
              <a:t>й</a:t>
            </a:r>
            <a:r>
              <a:rPr lang="ru-RU" sz="3200" b="1" dirty="0" smtClean="0">
                <a:solidFill>
                  <a:srgbClr val="000099"/>
                </a:solidFill>
              </a:rPr>
              <a:t>'</a:t>
            </a:r>
            <a:r>
              <a:rPr lang="en-US" sz="3200" b="1" dirty="0" smtClean="0">
                <a:solidFill>
                  <a:srgbClr val="000099"/>
                </a:solidFill>
              </a:rPr>
              <a:t>]</a:t>
            </a:r>
            <a:r>
              <a:rPr lang="ru-RU" sz="3200" b="1" dirty="0" smtClean="0">
                <a:solidFill>
                  <a:srgbClr val="000099"/>
                </a:solidFill>
              </a:rPr>
              <a:t>, </a:t>
            </a:r>
            <a:r>
              <a:rPr lang="en-US" sz="3200" b="1" dirty="0" smtClean="0">
                <a:solidFill>
                  <a:srgbClr val="000099"/>
                </a:solidFill>
              </a:rPr>
              <a:t>[</a:t>
            </a:r>
            <a:r>
              <a:rPr lang="ru-RU" sz="3200" b="1" dirty="0" smtClean="0">
                <a:solidFill>
                  <a:srgbClr val="000099"/>
                </a:solidFill>
              </a:rPr>
              <a:t>у</a:t>
            </a:r>
            <a:r>
              <a:rPr lang="en-US" sz="3200" b="1" dirty="0" smtClean="0">
                <a:solidFill>
                  <a:srgbClr val="000099"/>
                </a:solidFill>
              </a:rPr>
              <a:t>]</a:t>
            </a:r>
            <a:endParaRPr lang="ru-RU" sz="3200" b="1" dirty="0">
              <a:solidFill>
                <a:srgbClr val="000099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2143108" y="2857496"/>
            <a:ext cx="1857388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2428860" y="2857496"/>
            <a:ext cx="1571636" cy="150019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1643042" y="3357562"/>
            <a:ext cx="2857520" cy="18573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1"/>
          </p:cNvCxnSpPr>
          <p:nvPr/>
        </p:nvCxnSpPr>
        <p:spPr>
          <a:xfrm rot="10800000">
            <a:off x="1785918" y="2287968"/>
            <a:ext cx="2214578" cy="221359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7" idx="1"/>
          </p:cNvCxnSpPr>
          <p:nvPr/>
        </p:nvCxnSpPr>
        <p:spPr>
          <a:xfrm rot="10800000">
            <a:off x="2714612" y="3786190"/>
            <a:ext cx="1285884" cy="71536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7" idx="1"/>
          </p:cNvCxnSpPr>
          <p:nvPr/>
        </p:nvCxnSpPr>
        <p:spPr>
          <a:xfrm rot="10800000" flipV="1">
            <a:off x="2428860" y="4501558"/>
            <a:ext cx="1571636" cy="57249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2643182"/>
            <a:ext cx="91440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endParaRPr lang="ru-RU" sz="4400" b="1" dirty="0" smtClean="0"/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юа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юб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юв</a:t>
            </a:r>
            <a:r>
              <a:rPr lang="ru-RU" sz="4800" b="1" dirty="0" smtClean="0">
                <a:solidFill>
                  <a:srgbClr val="C00000"/>
                </a:solidFill>
              </a:rPr>
              <a:t>  юг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3286124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юа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юб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юв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юг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45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6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33" grpId="0" build="allAtOnce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358114" cy="1127125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Эта буква поможет разделить слова на две группы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2857520" cy="4387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енот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сетка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ежиха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пенал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034" y="2641594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57224" y="3784602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0034" y="4929198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57224" y="599918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14678" y="2808928"/>
            <a:ext cx="564360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Какая буква присутствует в каждом из предложенных слов?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4241077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Буква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Е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00496" y="2372677"/>
            <a:ext cx="507209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В этих словах она обозначает один звук </a:t>
            </a:r>
            <a:r>
              <a:rPr lang="en-US" sz="3200" b="1" dirty="0" smtClean="0">
                <a:solidFill>
                  <a:srgbClr val="000099"/>
                </a:solidFill>
              </a:rPr>
              <a:t>[</a:t>
            </a:r>
            <a:r>
              <a:rPr lang="ru-RU" sz="3200" b="1" dirty="0" smtClean="0">
                <a:solidFill>
                  <a:srgbClr val="000099"/>
                </a:solidFill>
              </a:rPr>
              <a:t>э</a:t>
            </a:r>
            <a:r>
              <a:rPr lang="en-US" sz="3200" b="1" dirty="0" smtClean="0">
                <a:solidFill>
                  <a:srgbClr val="000099"/>
                </a:solidFill>
              </a:rPr>
              <a:t>]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6" y="3786190"/>
            <a:ext cx="507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В этих словах она обозначает два звука </a:t>
            </a:r>
            <a:r>
              <a:rPr lang="en-US" sz="3200" b="1" dirty="0" smtClean="0">
                <a:solidFill>
                  <a:srgbClr val="000099"/>
                </a:solidFill>
              </a:rPr>
              <a:t>[</a:t>
            </a:r>
            <a:r>
              <a:rPr lang="ru-RU" sz="3200" b="1" dirty="0" err="1" smtClean="0">
                <a:solidFill>
                  <a:srgbClr val="000099"/>
                </a:solidFill>
              </a:rPr>
              <a:t>й</a:t>
            </a:r>
            <a:r>
              <a:rPr lang="ru-RU" sz="3200" b="1" dirty="0" smtClean="0">
                <a:solidFill>
                  <a:srgbClr val="000099"/>
                </a:solidFill>
              </a:rPr>
              <a:t>'</a:t>
            </a:r>
            <a:r>
              <a:rPr lang="en-US" sz="3200" b="1" dirty="0" smtClean="0">
                <a:solidFill>
                  <a:srgbClr val="000099"/>
                </a:solidFill>
              </a:rPr>
              <a:t>]</a:t>
            </a:r>
            <a:r>
              <a:rPr lang="ru-RU" sz="3200" b="1" dirty="0" smtClean="0">
                <a:solidFill>
                  <a:srgbClr val="000099"/>
                </a:solidFill>
              </a:rPr>
              <a:t>, </a:t>
            </a:r>
            <a:r>
              <a:rPr lang="en-US" sz="3200" b="1" dirty="0" smtClean="0">
                <a:solidFill>
                  <a:srgbClr val="000099"/>
                </a:solidFill>
              </a:rPr>
              <a:t>[</a:t>
            </a:r>
            <a:r>
              <a:rPr lang="ru-RU" sz="3200" b="1" dirty="0" smtClean="0">
                <a:solidFill>
                  <a:srgbClr val="000099"/>
                </a:solidFill>
              </a:rPr>
              <a:t>э</a:t>
            </a:r>
            <a:r>
              <a:rPr lang="en-US" sz="3200" b="1" dirty="0" smtClean="0">
                <a:solidFill>
                  <a:srgbClr val="000099"/>
                </a:solidFill>
              </a:rPr>
              <a:t>]</a:t>
            </a:r>
            <a:endParaRPr lang="ru-RU" sz="3200" b="1" dirty="0">
              <a:solidFill>
                <a:srgbClr val="000099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2143108" y="2859084"/>
            <a:ext cx="1857388" cy="64135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1821637" y="3321843"/>
            <a:ext cx="2643206" cy="17145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1"/>
          </p:cNvCxnSpPr>
          <p:nvPr/>
        </p:nvCxnSpPr>
        <p:spPr>
          <a:xfrm rot="10800000">
            <a:off x="1857356" y="2569768"/>
            <a:ext cx="2143140" cy="200125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7" idx="1"/>
          </p:cNvCxnSpPr>
          <p:nvPr/>
        </p:nvCxnSpPr>
        <p:spPr>
          <a:xfrm rot="10800000" flipV="1">
            <a:off x="2357422" y="4571020"/>
            <a:ext cx="1643074" cy="7045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4282" y="2778151"/>
            <a:ext cx="87154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ера   </a:t>
            </a:r>
            <a:r>
              <a:rPr lang="ru-RU" sz="4800" b="1" dirty="0" err="1" smtClean="0">
                <a:solidFill>
                  <a:srgbClr val="C00000"/>
                </a:solidFill>
              </a:rPr>
              <a:t>ерб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ерв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ерг</a:t>
            </a:r>
            <a:r>
              <a:rPr lang="ru-RU" sz="4800" b="1" dirty="0" smtClean="0">
                <a:solidFill>
                  <a:srgbClr val="C00000"/>
                </a:solidFill>
              </a:rPr>
              <a:t>  …</a:t>
            </a:r>
          </a:p>
          <a:p>
            <a:endParaRPr lang="ru-RU" sz="12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285852" y="2857496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ера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ерб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ерв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ерг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46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" name="Picture 2" descr="C:\Documents and Settings\Игорь\Мои документы\Картинки\Прозрачные\Прозрачный фон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33" grpId="0" build="allAtOnce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715304" cy="1142984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Выполнить задание.</a:t>
            </a:r>
            <a:br>
              <a:rPr lang="ru-RU" u="sng" dirty="0" smtClean="0"/>
            </a:br>
            <a:r>
              <a:rPr lang="ru-RU" u="sng" dirty="0" smtClean="0"/>
              <a:t>Разделить слова на группы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1406" y="1555514"/>
            <a:ext cx="24288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воробьи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тетрадь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пальто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вьюга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коньки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вернуть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корабль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варенье</a:t>
            </a:r>
            <a:endParaRPr lang="ru-RU" sz="4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29256" y="1785926"/>
            <a:ext cx="3357586" cy="1357322"/>
          </a:xfrm>
          <a:prstGeom prst="roundRect">
            <a:avLst>
              <a:gd name="adj" fmla="val 30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b="1" dirty="0" smtClean="0">
                <a:solidFill>
                  <a:srgbClr val="CCFF33"/>
                </a:solidFill>
              </a:rPr>
              <a:t>Разделительный мягкий знак</a:t>
            </a:r>
            <a:endParaRPr lang="ru-RU" sz="2800" b="1" dirty="0">
              <a:solidFill>
                <a:srgbClr val="CCFF3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29256" y="3429000"/>
            <a:ext cx="3357586" cy="1357322"/>
          </a:xfrm>
          <a:prstGeom prst="roundRect">
            <a:avLst>
              <a:gd name="adj" fmla="val 30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b="1" dirty="0" smtClean="0">
                <a:solidFill>
                  <a:srgbClr val="CCFF33"/>
                </a:solidFill>
              </a:rPr>
              <a:t>Мягкий знак на конце слова после согласной</a:t>
            </a:r>
            <a:endParaRPr lang="ru-RU" sz="2800" b="1" dirty="0">
              <a:solidFill>
                <a:srgbClr val="CCFF3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6" y="5072074"/>
            <a:ext cx="3357586" cy="1357322"/>
          </a:xfrm>
          <a:prstGeom prst="roundRect">
            <a:avLst>
              <a:gd name="adj" fmla="val 30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b="1" dirty="0" smtClean="0">
                <a:solidFill>
                  <a:srgbClr val="CCFF33"/>
                </a:solidFill>
              </a:rPr>
              <a:t>Мягкий знак в середине слова после согласной</a:t>
            </a:r>
            <a:endParaRPr lang="ru-RU" sz="2800" b="1" dirty="0">
              <a:solidFill>
                <a:srgbClr val="CCFF33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500298" y="2000240"/>
            <a:ext cx="2786082" cy="1428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285984" y="2571744"/>
            <a:ext cx="3071834" cy="107157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857356" y="2500306"/>
            <a:ext cx="3357586" cy="12858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71670" y="4357694"/>
            <a:ext cx="3286148" cy="15716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000232" y="3214686"/>
            <a:ext cx="3357586" cy="21431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357422" y="4500570"/>
            <a:ext cx="3000396" cy="107157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357422" y="4000504"/>
            <a:ext cx="2928958" cy="10001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2178827" y="3107529"/>
            <a:ext cx="3286148" cy="292895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857356" y="2786058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714480" y="2143116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71538" y="3357562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00034" y="4000504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071538" y="4572008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928794" y="5214950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928794" y="5786454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643042" y="6429396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28662" y="2000240"/>
            <a:ext cx="750099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Записать мягкий знак, а так же согласные буквы, которые обозначают всегда мягкие согласные звуки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06" y="4286256"/>
            <a:ext cx="89297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0099"/>
                </a:solidFill>
              </a:rPr>
              <a:t>Найти закономерность, </a:t>
            </a:r>
            <a:r>
              <a:rPr lang="ru-RU" sz="3400" b="1" dirty="0" err="1" smtClean="0">
                <a:solidFill>
                  <a:srgbClr val="000099"/>
                </a:solidFill>
              </a:rPr>
              <a:t>продожить</a:t>
            </a:r>
            <a:r>
              <a:rPr lang="ru-RU" sz="3400" b="1" dirty="0" smtClean="0">
                <a:solidFill>
                  <a:srgbClr val="000099"/>
                </a:solidFill>
              </a:rPr>
              <a:t> ряд:</a:t>
            </a:r>
          </a:p>
          <a:p>
            <a:pPr algn="ctr"/>
            <a:endParaRPr lang="ru-RU" sz="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4000" b="1" dirty="0" err="1" smtClean="0">
                <a:solidFill>
                  <a:srgbClr val="C00000"/>
                </a:solidFill>
              </a:rPr>
              <a:t>ьйчщ</a:t>
            </a:r>
            <a:r>
              <a:rPr lang="ru-RU" sz="4000" b="1" dirty="0" smtClean="0">
                <a:solidFill>
                  <a:srgbClr val="C00000"/>
                </a:solidFill>
              </a:rPr>
              <a:t>   </a:t>
            </a:r>
            <a:r>
              <a:rPr lang="ru-RU" sz="4000" b="1" dirty="0" err="1" smtClean="0">
                <a:solidFill>
                  <a:srgbClr val="C00000"/>
                </a:solidFill>
              </a:rPr>
              <a:t>йчщь</a:t>
            </a:r>
            <a:r>
              <a:rPr lang="ru-RU" sz="4000" b="1" dirty="0" smtClean="0">
                <a:solidFill>
                  <a:srgbClr val="C00000"/>
                </a:solidFill>
              </a:rPr>
              <a:t>   </a:t>
            </a:r>
            <a:r>
              <a:rPr lang="ru-RU" sz="4000" b="1" dirty="0" err="1" smtClean="0">
                <a:solidFill>
                  <a:srgbClr val="C00000"/>
                </a:solidFill>
              </a:rPr>
              <a:t>чщьй</a:t>
            </a:r>
            <a:r>
              <a:rPr lang="ru-RU" sz="4000" b="1" dirty="0" smtClean="0">
                <a:solidFill>
                  <a:srgbClr val="C00000"/>
                </a:solidFill>
              </a:rPr>
              <a:t>   </a:t>
            </a:r>
            <a:r>
              <a:rPr lang="ru-RU" sz="4000" b="1" dirty="0" err="1" smtClean="0">
                <a:solidFill>
                  <a:srgbClr val="C00000"/>
                </a:solidFill>
              </a:rPr>
              <a:t>щьйч</a:t>
            </a:r>
            <a:r>
              <a:rPr lang="ru-RU" sz="4000" b="1" dirty="0" smtClean="0">
                <a:solidFill>
                  <a:srgbClr val="C00000"/>
                </a:solidFill>
              </a:rPr>
              <a:t> …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3042" y="3214686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 </a:t>
            </a:r>
            <a:r>
              <a:rPr lang="ru-RU" sz="4800" b="1" dirty="0" smtClean="0">
                <a:solidFill>
                  <a:srgbClr val="C00000"/>
                </a:solidFill>
              </a:rPr>
              <a:t>Ь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Й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Щ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Ч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44" y="3085927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ьйчщ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йчщь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чщьй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щьйч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72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47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71672" y="3143248"/>
            <a:ext cx="657232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Найти в словах буквы, которые не обозначают звука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3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4" grpId="0" build="allAtOnce"/>
      <p:bldP spid="27" grpId="0" build="allAtOnce"/>
      <p:bldP spid="28" grpId="0"/>
      <p:bldP spid="28" grpId="1"/>
      <p:bldP spid="32" grpId="0"/>
      <p:bldP spid="3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8072462" cy="984273"/>
          </a:xfrm>
        </p:spPr>
        <p:txBody>
          <a:bodyPr lIns="0" tIns="0" rIns="0" bIns="0"/>
          <a:lstStyle/>
          <a:p>
            <a:pPr algn="ctr"/>
            <a:r>
              <a:rPr lang="ru-RU" sz="3200" u="sng" dirty="0" smtClean="0"/>
              <a:t>Разделить слова на группы. </a:t>
            </a:r>
            <a:br>
              <a:rPr lang="ru-RU" sz="3200" u="sng" dirty="0" smtClean="0"/>
            </a:br>
            <a:r>
              <a:rPr lang="ru-RU" sz="3200" u="sng" dirty="0" smtClean="0"/>
              <a:t>Выполнить задание и найти буквы</a:t>
            </a:r>
            <a:endParaRPr lang="ru-RU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714488"/>
            <a:ext cx="3214710" cy="4295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вылетишь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лезешь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польешь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листаешь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456" y="2285992"/>
            <a:ext cx="4932544" cy="3141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с первой буквы начинаются корни всех слов;</a:t>
            </a:r>
          </a:p>
          <a:p>
            <a:pPr>
              <a:lnSpc>
                <a:spcPts val="3500"/>
              </a:lnSpc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вторая буква находится в суффиксе глагола настоящего времени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 flipH="1">
            <a:off x="5429256" y="1785926"/>
            <a:ext cx="3500462" cy="2143140"/>
          </a:xfrm>
          <a:prstGeom prst="snip1Rect">
            <a:avLst>
              <a:gd name="adj" fmla="val 30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rgbClr val="CCFF33"/>
                </a:solidFill>
              </a:rPr>
              <a:t>1 группа: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глаголы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настоящего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времени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 flipH="1">
            <a:off x="5429256" y="4357694"/>
            <a:ext cx="3500462" cy="2071702"/>
          </a:xfrm>
          <a:prstGeom prst="snip1Rect">
            <a:avLst>
              <a:gd name="adj" fmla="val 28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b="1" dirty="0" smtClean="0">
                <a:solidFill>
                  <a:srgbClr val="CCFF33"/>
                </a:solidFill>
              </a:rPr>
              <a:t>2 группа: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глаголы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будущего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времени</a:t>
            </a:r>
            <a:endParaRPr lang="ru-RU" sz="2800" b="1" dirty="0">
              <a:solidFill>
                <a:srgbClr val="000099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357422" y="3143248"/>
            <a:ext cx="3143272" cy="2857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928926" y="3143248"/>
            <a:ext cx="2571768" cy="242889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2714612" y="4714884"/>
            <a:ext cx="2786082" cy="8572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2750331" y="2893215"/>
            <a:ext cx="3214710" cy="22860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86248" y="2835188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На какие группы можно разделить предложенные слова?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71670" y="2071678"/>
            <a:ext cx="1214446" cy="64294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42976" y="3143248"/>
            <a:ext cx="1214446" cy="64294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43042" y="4286256"/>
            <a:ext cx="1214446" cy="64294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57356" y="5357826"/>
            <a:ext cx="1214446" cy="64294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уга 2"/>
          <p:cNvSpPr/>
          <p:nvPr/>
        </p:nvSpPr>
        <p:spPr>
          <a:xfrm>
            <a:off x="1142976" y="2000240"/>
            <a:ext cx="785818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285720" y="3071810"/>
            <a:ext cx="785818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>
            <a:off x="1000100" y="4143380"/>
            <a:ext cx="571504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214282" y="2000240"/>
            <a:ext cx="748332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142844" y="4214818"/>
            <a:ext cx="748332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00100" y="2643182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42844" y="371475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57224" y="4786322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1406" y="592933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>
            <a:off x="214282" y="5286388"/>
            <a:ext cx="1214446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1500166" y="5143512"/>
            <a:ext cx="357190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500166" y="5929330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28662" y="2714620"/>
            <a:ext cx="75724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Определить порядок следования букв: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Лаалл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Лллаа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Лаалл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00562" y="557214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Л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5720" y="3391445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latin typeface="Calligraph" pitchFamily="2" charset="0"/>
              </a:rPr>
              <a:t>Лаалл</a:t>
            </a:r>
            <a:r>
              <a:rPr lang="ru-RU" sz="8000" dirty="0" smtClean="0">
                <a:latin typeface="Calligraph" pitchFamily="2" charset="0"/>
              </a:rPr>
              <a:t>  </a:t>
            </a:r>
            <a:r>
              <a:rPr lang="ru-RU" sz="8000" dirty="0" err="1" smtClean="0">
                <a:latin typeface="Calligraph" pitchFamily="2" charset="0"/>
              </a:rPr>
              <a:t>Лллаа</a:t>
            </a:r>
            <a:r>
              <a:rPr lang="ru-RU" sz="8000" dirty="0" smtClean="0">
                <a:latin typeface="Calligraph" pitchFamily="2" charset="0"/>
              </a:rPr>
              <a:t>  </a:t>
            </a:r>
            <a:r>
              <a:rPr lang="ru-RU" sz="8000" dirty="0" err="1" smtClean="0">
                <a:latin typeface="Calligraph" pitchFamily="2" charset="0"/>
              </a:rPr>
              <a:t>Лаалл</a:t>
            </a:r>
            <a:r>
              <a:rPr lang="ru-RU" sz="8000" dirty="0" smtClean="0">
                <a:latin typeface="Calligraph" pitchFamily="2" charset="0"/>
              </a:rPr>
              <a:t> …</a:t>
            </a:r>
            <a:endParaRPr lang="ru-RU" sz="8000" dirty="0">
              <a:latin typeface="Calligraph" pitchFamily="2" charset="0"/>
            </a:endParaRP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48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2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  <p:bldP spid="6" grpId="0" build="allAtOnce"/>
      <p:bldP spid="8" grpId="0" animBg="1"/>
      <p:bldP spid="8" grpId="1" animBg="1"/>
      <p:bldP spid="9" grpId="0" animBg="1"/>
      <p:bldP spid="9" grpId="1" animBg="1"/>
      <p:bldP spid="22" grpId="0" build="allAtOnce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" grpId="0" animBg="1"/>
      <p:bldP spid="3" grpId="1" animBg="1"/>
      <p:bldP spid="27" grpId="0" animBg="1"/>
      <p:bldP spid="27" grpId="1" animBg="1"/>
      <p:bldP spid="28" grpId="0" animBg="1"/>
      <p:bldP spid="28" grpId="1" animBg="1"/>
      <p:bldP spid="4" grpId="0" animBg="1"/>
      <p:bldP spid="4" grpId="1" animBg="1"/>
      <p:bldP spid="30" grpId="0" animBg="1"/>
      <p:bldP spid="30" grpId="1" animBg="1"/>
      <p:bldP spid="29" grpId="0" animBg="1"/>
      <p:bldP spid="29" grpId="1" animBg="1"/>
      <p:bldP spid="39" grpId="0" animBg="1"/>
      <p:bldP spid="39" grpId="1" animBg="1"/>
      <p:bldP spid="43" grpId="0" build="allAtOnce"/>
      <p:bldP spid="43" grpId="1" build="allAtOnce"/>
      <p:bldP spid="44" grpId="0"/>
      <p:bldP spid="44" grpId="1"/>
      <p:bldP spid="4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00948" cy="1127125"/>
          </a:xfrm>
        </p:spPr>
        <p:txBody>
          <a:bodyPr/>
          <a:lstStyle/>
          <a:p>
            <a:pPr algn="ctr"/>
            <a:r>
              <a:rPr lang="ru-RU" u="sng" dirty="0" smtClean="0"/>
              <a:t>С помощью этих букв разделите слова на три группы 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-71470" y="1500524"/>
            <a:ext cx="2786082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праздник</a:t>
            </a:r>
          </a:p>
          <a:p>
            <a:pPr algn="r">
              <a:lnSpc>
                <a:spcPts val="45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лицо</a:t>
            </a:r>
          </a:p>
          <a:p>
            <a:pPr algn="r">
              <a:lnSpc>
                <a:spcPts val="45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столица</a:t>
            </a:r>
          </a:p>
          <a:p>
            <a:pPr algn="r">
              <a:lnSpc>
                <a:spcPts val="45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сердце</a:t>
            </a:r>
          </a:p>
          <a:p>
            <a:pPr algn="r">
              <a:lnSpc>
                <a:spcPts val="45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урожай</a:t>
            </a:r>
          </a:p>
          <a:p>
            <a:pPr algn="r">
              <a:lnSpc>
                <a:spcPts val="45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чинил</a:t>
            </a:r>
          </a:p>
          <a:p>
            <a:pPr algn="r">
              <a:lnSpc>
                <a:spcPts val="45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собака</a:t>
            </a:r>
          </a:p>
          <a:p>
            <a:pPr algn="r">
              <a:lnSpc>
                <a:spcPts val="45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низина</a:t>
            </a:r>
          </a:p>
          <a:p>
            <a:pPr algn="r">
              <a:lnSpc>
                <a:spcPts val="45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звездный</a:t>
            </a:r>
            <a:endParaRPr lang="ru-RU" sz="4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5214942" y="1500174"/>
            <a:ext cx="3643338" cy="1500198"/>
          </a:xfrm>
          <a:prstGeom prst="bevel">
            <a:avLst>
              <a:gd name="adj" fmla="val 12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непроизносимая согласная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5214942" y="3286124"/>
            <a:ext cx="3643338" cy="1714512"/>
          </a:xfrm>
          <a:prstGeom prst="bevel">
            <a:avLst>
              <a:gd name="adj" fmla="val 12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непроверяемая безударная гласная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214942" y="5286388"/>
            <a:ext cx="3643338" cy="1500198"/>
          </a:xfrm>
          <a:prstGeom prst="bevel">
            <a:avLst>
              <a:gd name="adj" fmla="val 13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безударная гласная в корне</a:t>
            </a:r>
            <a:endParaRPr lang="ru-RU" sz="30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643174" y="3000372"/>
            <a:ext cx="2428892" cy="7143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714612" y="2285992"/>
            <a:ext cx="2357454" cy="128429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2000232" y="3357562"/>
            <a:ext cx="3786214" cy="235745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43042" y="264318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714612" y="1857364"/>
            <a:ext cx="2357454" cy="714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3"/>
          </p:cNvCxnSpPr>
          <p:nvPr/>
        </p:nvCxnSpPr>
        <p:spPr>
          <a:xfrm flipV="1">
            <a:off x="2714612" y="4073531"/>
            <a:ext cx="2357454" cy="700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714612" y="4429132"/>
            <a:ext cx="2357454" cy="8572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2321703" y="2821777"/>
            <a:ext cx="3143272" cy="235745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714612" y="4714884"/>
            <a:ext cx="2357454" cy="135732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714612" y="5857892"/>
            <a:ext cx="2357454" cy="6429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357290" y="2071678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643042" y="3786190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214414" y="6643710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071538" y="3214686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357290" y="4357694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142976" y="550070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142976" y="6072206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357290" y="4929198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85984" y="2047394"/>
            <a:ext cx="46434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Д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И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5753" y="2928934"/>
            <a:ext cx="8608247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дои   </a:t>
            </a:r>
            <a:r>
              <a:rPr lang="ru-RU" sz="4800" b="1" dirty="0" err="1" smtClean="0">
                <a:solidFill>
                  <a:srgbClr val="C00000"/>
                </a:solidFill>
              </a:rPr>
              <a:t>оид</a:t>
            </a:r>
            <a:r>
              <a:rPr lang="ru-RU" sz="4800" b="1" dirty="0" smtClean="0">
                <a:solidFill>
                  <a:srgbClr val="C00000"/>
                </a:solidFill>
              </a:rPr>
              <a:t>   идо   </a:t>
            </a:r>
            <a:r>
              <a:rPr lang="ru-RU" sz="4800" b="1" dirty="0" err="1" smtClean="0">
                <a:solidFill>
                  <a:srgbClr val="C00000"/>
                </a:solidFill>
              </a:rPr>
              <a:t>дио</a:t>
            </a:r>
            <a:r>
              <a:rPr lang="ru-RU" sz="4800" b="1" dirty="0" smtClean="0">
                <a:solidFill>
                  <a:srgbClr val="C00000"/>
                </a:solidFill>
              </a:rPr>
              <a:t> 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7158" y="2875922"/>
            <a:ext cx="8572560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дои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оид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идо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дио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49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9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allAtOnce" animBg="1"/>
      <p:bldP spid="4" grpId="1" build="allAtOnce" animBg="1"/>
      <p:bldP spid="5" grpId="0" build="allAtOnce" animBg="1"/>
      <p:bldP spid="5" grpId="1" build="allAtOnce" animBg="1"/>
      <p:bldP spid="6" grpId="0" build="allAtOnce" animBg="1"/>
      <p:bldP spid="6" grpId="1" build="allAtOnce" animBg="1"/>
      <p:bldP spid="50" grpId="0"/>
      <p:bldP spid="50" grpId="1"/>
      <p:bldP spid="51" grpId="0" build="allAtOnce"/>
      <p:bldP spid="5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186502" cy="1071546"/>
          </a:xfrm>
        </p:spPr>
        <p:txBody>
          <a:bodyPr/>
          <a:lstStyle/>
          <a:p>
            <a:pPr algn="ctr"/>
            <a:r>
              <a:rPr lang="ru-RU" u="sng" dirty="0" smtClean="0"/>
              <a:t>Заполнить пустые клетки. </a:t>
            </a:r>
            <a:br>
              <a:rPr lang="ru-RU" u="sng" dirty="0" smtClean="0"/>
            </a:br>
            <a:r>
              <a:rPr lang="ru-RU" u="sng" dirty="0" smtClean="0"/>
              <a:t>Найти логическую связь</a:t>
            </a:r>
            <a:endParaRPr lang="ru-RU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59719" y="1571612"/>
          <a:ext cx="6096000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2000"/>
                <a:gridCol w="2032000"/>
                <a:gridCol w="2032000"/>
              </a:tblGrid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УПАЛА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КРУПНАЯ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КАПЛЯ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sz="3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П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С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59719" y="2857496"/>
          <a:ext cx="6096000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2000"/>
                <a:gridCol w="2032000"/>
                <a:gridCol w="2032000"/>
              </a:tblGrid>
              <a:tr h="129536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ДОМ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ПЕЧЬ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КУСТ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О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Е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3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59719" y="4143380"/>
          <a:ext cx="6096000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2000"/>
                <a:gridCol w="2032000"/>
                <a:gridCol w="2032000"/>
              </a:tblGrid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1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3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13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А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В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sz="3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4355435"/>
            <a:ext cx="87868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Какие слова можно составить из  букв - ответов?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2143116"/>
            <a:ext cx="428628" cy="492443"/>
          </a:xfrm>
          <a:prstGeom prst="rect">
            <a:avLst/>
          </a:prstGeom>
          <a:solidFill>
            <a:srgbClr val="CBCBC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29388" y="3429000"/>
            <a:ext cx="428628" cy="492443"/>
          </a:xfrm>
          <a:prstGeom prst="rect">
            <a:avLst/>
          </a:prstGeom>
          <a:solidFill>
            <a:srgbClr val="CBCBC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9388" y="4714884"/>
            <a:ext cx="428628" cy="492443"/>
          </a:xfrm>
          <a:prstGeom prst="rect">
            <a:avLst/>
          </a:prstGeom>
          <a:solidFill>
            <a:srgbClr val="CBCBC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492919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луг    гул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3303630"/>
            <a:ext cx="7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0099"/>
                </a:solidFill>
              </a:rPr>
              <a:t>Как превратить слово </a:t>
            </a:r>
            <a:r>
              <a:rPr lang="ru-RU" sz="3000" b="1" u="sng" dirty="0" smtClean="0">
                <a:solidFill>
                  <a:srgbClr val="C00000"/>
                </a:solidFill>
              </a:rPr>
              <a:t>луг</a:t>
            </a:r>
            <a:r>
              <a:rPr lang="ru-RU" sz="3000" b="1" dirty="0" smtClean="0">
                <a:solidFill>
                  <a:srgbClr val="000099"/>
                </a:solidFill>
              </a:rPr>
              <a:t> в слово </a:t>
            </a:r>
            <a:r>
              <a:rPr lang="ru-RU" sz="3000" b="1" u="sng" dirty="0" smtClean="0">
                <a:solidFill>
                  <a:srgbClr val="C00000"/>
                </a:solidFill>
              </a:rPr>
              <a:t>вор</a:t>
            </a:r>
            <a:r>
              <a:rPr lang="ru-RU" sz="3000" b="1" dirty="0" smtClean="0">
                <a:solidFill>
                  <a:srgbClr val="000099"/>
                </a:solidFill>
              </a:rPr>
              <a:t>?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3997115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луг – лог – лом – ком – кол – вол - вор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3429000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dirty="0" smtClean="0">
                <a:solidFill>
                  <a:schemeClr val="tx2"/>
                </a:solidFill>
                <a:latin typeface="Calligraph" pitchFamily="2" charset="0"/>
              </a:rPr>
              <a:t>луг </a:t>
            </a:r>
            <a:r>
              <a:rPr lang="ru-RU" sz="3200" b="1" dirty="0" smtClean="0">
                <a:solidFill>
                  <a:schemeClr val="tx2"/>
                </a:solidFill>
              </a:rPr>
              <a:t>–</a:t>
            </a:r>
            <a:r>
              <a:rPr lang="ru-RU" sz="5600" dirty="0" smtClean="0">
                <a:solidFill>
                  <a:schemeClr val="tx2"/>
                </a:solidFill>
                <a:latin typeface="Calligraph" pitchFamily="2" charset="0"/>
              </a:rPr>
              <a:t> лог </a:t>
            </a:r>
            <a:r>
              <a:rPr lang="ru-RU" sz="3200" b="1" dirty="0" smtClean="0">
                <a:solidFill>
                  <a:schemeClr val="tx2"/>
                </a:solidFill>
              </a:rPr>
              <a:t>–</a:t>
            </a:r>
            <a:r>
              <a:rPr lang="ru-RU" sz="5600" dirty="0" smtClean="0">
                <a:solidFill>
                  <a:schemeClr val="tx2"/>
                </a:solidFill>
                <a:latin typeface="Calligraph" pitchFamily="2" charset="0"/>
              </a:rPr>
              <a:t> лом </a:t>
            </a:r>
            <a:r>
              <a:rPr lang="ru-RU" sz="3200" b="1" dirty="0" smtClean="0">
                <a:solidFill>
                  <a:schemeClr val="tx2"/>
                </a:solidFill>
              </a:rPr>
              <a:t>–</a:t>
            </a:r>
            <a:r>
              <a:rPr lang="ru-RU" sz="5600" dirty="0" smtClean="0">
                <a:solidFill>
                  <a:schemeClr val="tx2"/>
                </a:solidFill>
                <a:latin typeface="Calligraph" pitchFamily="2" charset="0"/>
              </a:rPr>
              <a:t> ком </a:t>
            </a:r>
            <a:r>
              <a:rPr lang="ru-RU" sz="3200" b="1" dirty="0" smtClean="0">
                <a:solidFill>
                  <a:schemeClr val="tx2"/>
                </a:solidFill>
              </a:rPr>
              <a:t>–</a:t>
            </a:r>
            <a:r>
              <a:rPr lang="ru-RU" sz="5600" dirty="0" smtClean="0">
                <a:solidFill>
                  <a:schemeClr val="tx2"/>
                </a:solidFill>
                <a:latin typeface="Calligraph" pitchFamily="2" charset="0"/>
              </a:rPr>
              <a:t> кол </a:t>
            </a:r>
            <a:r>
              <a:rPr lang="ru-RU" sz="3200" b="1" dirty="0" smtClean="0">
                <a:solidFill>
                  <a:schemeClr val="tx2"/>
                </a:solidFill>
              </a:rPr>
              <a:t>–</a:t>
            </a:r>
            <a:r>
              <a:rPr lang="ru-RU" sz="5600" dirty="0" smtClean="0">
                <a:solidFill>
                  <a:schemeClr val="tx2"/>
                </a:solidFill>
                <a:latin typeface="Calligraph" pitchFamily="2" charset="0"/>
              </a:rPr>
              <a:t> вол </a:t>
            </a:r>
            <a:r>
              <a:rPr lang="ru-RU" sz="3200" b="1" dirty="0" smtClean="0">
                <a:solidFill>
                  <a:schemeClr val="tx2"/>
                </a:solidFill>
              </a:rPr>
              <a:t>–</a:t>
            </a:r>
            <a:r>
              <a:rPr lang="ru-RU" sz="5600" dirty="0" smtClean="0">
                <a:solidFill>
                  <a:schemeClr val="tx2"/>
                </a:solidFill>
                <a:latin typeface="Calligraph" pitchFamily="2" charset="0"/>
              </a:rPr>
              <a:t> вор</a:t>
            </a:r>
            <a:endParaRPr lang="ru-RU" sz="56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50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00382 -0.0296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00382 -0.0909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00382 -0.1421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  <p:bldP spid="16" grpId="0" build="allAtOnce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4" y="0"/>
            <a:ext cx="7643834" cy="1055687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букву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3214710" cy="367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бумага</a:t>
            </a:r>
          </a:p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гиря</a:t>
            </a:r>
          </a:p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ряд</a:t>
            </a:r>
            <a:endParaRPr lang="ru-RU" sz="5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900" y="2000241"/>
            <a:ext cx="5429256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буквы: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находится в корне слова;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согласная;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обозначает звук: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парный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звонкий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мягкий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3500438"/>
            <a:ext cx="642942" cy="571504"/>
          </a:xfrm>
          <a:prstGeom prst="rect">
            <a:avLst/>
          </a:prstGeom>
          <a:noFill/>
          <a:ln w="50800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500034" y="3357562"/>
            <a:ext cx="1000132" cy="500066"/>
          </a:xfrm>
          <a:prstGeom prst="arc">
            <a:avLst>
              <a:gd name="adj1" fmla="val 10922107"/>
              <a:gd name="adj2" fmla="val 0"/>
            </a:avLst>
          </a:prstGeom>
          <a:ln w="508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8596" y="4143380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0628" y="550070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Буква </a:t>
            </a:r>
            <a:r>
              <a:rPr lang="ru-RU" sz="4000" b="1" dirty="0" smtClean="0">
                <a:solidFill>
                  <a:srgbClr val="C00000"/>
                </a:solidFill>
              </a:rPr>
              <a:t>Г</a:t>
            </a:r>
            <a:r>
              <a:rPr lang="ru-RU" sz="4000" b="1" dirty="0" smtClean="0">
                <a:solidFill>
                  <a:srgbClr val="000099"/>
                </a:solidFill>
              </a:rPr>
              <a:t>.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06" y="2500306"/>
            <a:ext cx="9072626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ооог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оогг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оггг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гггг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ооог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2571744"/>
            <a:ext cx="8929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ооог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оогг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оггг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гггг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ооог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6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4" grpId="0" build="allAtOnce"/>
      <p:bldP spid="5" grpId="0" animBg="1"/>
      <p:bldP spid="5" grpId="1" animBg="1"/>
      <p:bldP spid="7" grpId="0" animBg="1"/>
      <p:bldP spid="7" grpId="1" animBg="1"/>
      <p:bldP spid="12" grpId="0"/>
      <p:bldP spid="12" grpId="1"/>
      <p:bldP spid="13" grpId="0" build="allAtOnce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186502" cy="1071546"/>
          </a:xfrm>
        </p:spPr>
        <p:txBody>
          <a:bodyPr/>
          <a:lstStyle/>
          <a:p>
            <a:pPr algn="ctr"/>
            <a:r>
              <a:rPr lang="ru-RU" u="sng" dirty="0" smtClean="0"/>
              <a:t>Заполнить пустые клетки. </a:t>
            </a:r>
            <a:br>
              <a:rPr lang="ru-RU" u="sng" dirty="0" smtClean="0"/>
            </a:br>
            <a:r>
              <a:rPr lang="ru-RU" u="sng" dirty="0" smtClean="0"/>
              <a:t>Найти логическую связь</a:t>
            </a:r>
            <a:endParaRPr lang="ru-RU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480" y="1571612"/>
          <a:ext cx="6096000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2000"/>
                <a:gridCol w="2032000"/>
                <a:gridCol w="2032000"/>
              </a:tblGrid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РУКА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ЖИВОТ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ПЛЕЧО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Ж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М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3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59717" y="2857496"/>
          <a:ext cx="6441306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47102"/>
                <a:gridCol w="2147102"/>
                <a:gridCol w="2147102"/>
              </a:tblGrid>
              <a:tr h="129536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КАПУСТА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ЗАЯЦ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МОРКОВЬ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Н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О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3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59717" y="4143380"/>
          <a:ext cx="6441306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47102"/>
                <a:gridCol w="2147102"/>
                <a:gridCol w="2147102"/>
              </a:tblGrid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СЕНО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ТРАВА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СЕНОКОС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Е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А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3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4355435"/>
            <a:ext cx="87868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Какие слова можно составить из  букв - ответов?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2143116"/>
            <a:ext cx="428628" cy="492443"/>
          </a:xfrm>
          <a:prstGeom prst="rect">
            <a:avLst/>
          </a:prstGeom>
          <a:solidFill>
            <a:srgbClr val="CBCBC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40" y="3429000"/>
            <a:ext cx="428628" cy="492443"/>
          </a:xfrm>
          <a:prstGeom prst="rect">
            <a:avLst/>
          </a:prstGeom>
          <a:solidFill>
            <a:srgbClr val="CBCBC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15140" y="4714884"/>
            <a:ext cx="428628" cy="492443"/>
          </a:xfrm>
          <a:prstGeom prst="rect">
            <a:avLst/>
          </a:prstGeom>
          <a:solidFill>
            <a:srgbClr val="CBCBC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4669705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сон    нос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3286124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0099"/>
                </a:solidFill>
              </a:rPr>
              <a:t>Как преобразовать слово </a:t>
            </a:r>
            <a:r>
              <a:rPr lang="ru-RU" sz="3000" b="1" u="sng" dirty="0" smtClean="0">
                <a:solidFill>
                  <a:srgbClr val="C00000"/>
                </a:solidFill>
              </a:rPr>
              <a:t>сон</a:t>
            </a:r>
            <a:r>
              <a:rPr lang="ru-RU" sz="3000" b="1" dirty="0" smtClean="0">
                <a:solidFill>
                  <a:srgbClr val="000099"/>
                </a:solidFill>
              </a:rPr>
              <a:t> в слово </a:t>
            </a:r>
            <a:r>
              <a:rPr lang="ru-RU" sz="3000" b="1" u="sng" dirty="0" smtClean="0">
                <a:solidFill>
                  <a:srgbClr val="C00000"/>
                </a:solidFill>
              </a:rPr>
              <a:t>кум</a:t>
            </a:r>
            <a:r>
              <a:rPr lang="ru-RU" sz="3000" b="1" dirty="0" smtClean="0">
                <a:solidFill>
                  <a:srgbClr val="000099"/>
                </a:solidFill>
              </a:rPr>
              <a:t>?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4546" y="3857628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сон – сом – ком – кум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3300241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сон </a:t>
            </a:r>
            <a:r>
              <a:rPr lang="ru-RU" sz="7200" dirty="0" smtClean="0">
                <a:solidFill>
                  <a:schemeClr val="tx2"/>
                </a:solidFill>
              </a:rPr>
              <a:t>–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сом </a:t>
            </a:r>
            <a:r>
              <a:rPr lang="ru-RU" sz="7200" dirty="0" smtClean="0">
                <a:solidFill>
                  <a:schemeClr val="tx2"/>
                </a:solidFill>
              </a:rPr>
              <a:t>–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ком </a:t>
            </a:r>
            <a:r>
              <a:rPr lang="ru-RU" sz="7200" dirty="0" smtClean="0">
                <a:solidFill>
                  <a:schemeClr val="tx2"/>
                </a:solidFill>
              </a:rPr>
              <a:t>– 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кум</a:t>
            </a:r>
            <a:endParaRPr lang="ru-RU" sz="72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51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278 -0.0296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00087 -0.0909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00087 -0.1525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  <p:bldP spid="16" grpId="0" build="allAtOnce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186502" cy="1071546"/>
          </a:xfrm>
        </p:spPr>
        <p:txBody>
          <a:bodyPr/>
          <a:lstStyle/>
          <a:p>
            <a:pPr algn="ctr"/>
            <a:r>
              <a:rPr lang="ru-RU" u="sng" dirty="0" smtClean="0"/>
              <a:t>Заполнить пустые клетки. </a:t>
            </a:r>
            <a:br>
              <a:rPr lang="ru-RU" u="sng" dirty="0" smtClean="0"/>
            </a:br>
            <a:r>
              <a:rPr lang="ru-RU" u="sng" dirty="0" smtClean="0"/>
              <a:t>Найти логическую связь</a:t>
            </a:r>
            <a:endParaRPr lang="ru-RU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59719" y="1571612"/>
          <a:ext cx="6096000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2000"/>
                <a:gridCol w="2032000"/>
                <a:gridCol w="2032000"/>
              </a:tblGrid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БЕЖИТ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ПРЫГАЛ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БРОСИТ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3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П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Б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5370" y="2857496"/>
          <a:ext cx="7584282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28094"/>
                <a:gridCol w="2528094"/>
                <a:gridCol w="2528094"/>
              </a:tblGrid>
              <a:tr h="129536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ПОВАР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КАША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ОФИЦИАНТ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К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Ч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3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59719" y="4143380"/>
          <a:ext cx="6096000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2000"/>
                <a:gridCol w="2032000"/>
                <a:gridCol w="2032000"/>
              </a:tblGrid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ВЕЗДЕ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БАГАЖ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ГОРОД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Е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А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3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4498311"/>
            <a:ext cx="87868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Какое слово можно составить из  букв - ответов?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2143116"/>
            <a:ext cx="428628" cy="492443"/>
          </a:xfrm>
          <a:prstGeom prst="rect">
            <a:avLst/>
          </a:prstGeom>
          <a:solidFill>
            <a:srgbClr val="CBCBC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3429000"/>
            <a:ext cx="428628" cy="492443"/>
          </a:xfrm>
          <a:prstGeom prst="rect">
            <a:avLst/>
          </a:prstGeom>
          <a:solidFill>
            <a:srgbClr val="CBCBC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9388" y="4714884"/>
            <a:ext cx="428628" cy="492443"/>
          </a:xfrm>
          <a:prstGeom prst="rect">
            <a:avLst/>
          </a:prstGeom>
          <a:solidFill>
            <a:srgbClr val="CBCBC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58" y="4863124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кон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3000372"/>
            <a:ext cx="7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0099"/>
                </a:solidFill>
              </a:rPr>
              <a:t>Как превратить слово </a:t>
            </a:r>
            <a:r>
              <a:rPr lang="ru-RU" sz="3000" b="1" u="sng" dirty="0" smtClean="0">
                <a:solidFill>
                  <a:srgbClr val="C00000"/>
                </a:solidFill>
              </a:rPr>
              <a:t>кон</a:t>
            </a:r>
            <a:r>
              <a:rPr lang="ru-RU" sz="3000" b="1" dirty="0" smtClean="0">
                <a:solidFill>
                  <a:srgbClr val="000099"/>
                </a:solidFill>
              </a:rPr>
              <a:t> в слово </a:t>
            </a:r>
            <a:r>
              <a:rPr lang="ru-RU" sz="3000" b="1" u="sng" dirty="0" smtClean="0">
                <a:solidFill>
                  <a:srgbClr val="C00000"/>
                </a:solidFill>
              </a:rPr>
              <a:t>мак</a:t>
            </a:r>
            <a:r>
              <a:rPr lang="ru-RU" sz="3000" b="1" dirty="0" smtClean="0">
                <a:solidFill>
                  <a:srgbClr val="000099"/>
                </a:solidFill>
              </a:rPr>
              <a:t>?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3429000"/>
            <a:ext cx="821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кон – сон – сок – сак – мак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3228803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кон </a:t>
            </a:r>
            <a:r>
              <a:rPr lang="ru-RU" sz="4400" b="1" dirty="0" smtClean="0">
                <a:solidFill>
                  <a:schemeClr val="tx2"/>
                </a:solidFill>
              </a:rPr>
              <a:t>–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сон </a:t>
            </a:r>
            <a:r>
              <a:rPr lang="ru-RU" sz="4400" b="1" dirty="0" smtClean="0">
                <a:solidFill>
                  <a:schemeClr val="tx2"/>
                </a:solidFill>
              </a:rPr>
              <a:t>–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сок </a:t>
            </a:r>
            <a:r>
              <a:rPr lang="ru-RU" sz="4400" b="1" dirty="0" smtClean="0">
                <a:solidFill>
                  <a:schemeClr val="tx2"/>
                </a:solidFill>
              </a:rPr>
              <a:t>–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сак </a:t>
            </a:r>
            <a:r>
              <a:rPr lang="ru-RU" sz="4400" b="1" dirty="0" smtClean="0">
                <a:solidFill>
                  <a:schemeClr val="tx2"/>
                </a:solidFill>
              </a:rPr>
              <a:t>–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мак</a:t>
            </a:r>
            <a:endParaRPr lang="ru-RU" sz="72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500306"/>
            <a:ext cx="857256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2"/>
                </a:solidFill>
              </a:rPr>
              <a:t>Подсказка:</a:t>
            </a:r>
            <a:r>
              <a:rPr lang="ru-RU" sz="3200" b="1" dirty="0" smtClean="0">
                <a:solidFill>
                  <a:schemeClr val="tx2"/>
                </a:solidFill>
              </a:rPr>
              <a:t> в ответах используй постоянные и непостоянные признаки, глаголов, существительных, а так же количество одинаковых букв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52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00382 -0.0296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0069 -0.0909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00382 -0.1525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  <p:bldP spid="16" grpId="0" build="allAtOnce"/>
      <p:bldP spid="17" grpId="0"/>
      <p:bldP spid="15" grpId="0"/>
      <p:bldP spid="15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186502" cy="1071546"/>
          </a:xfrm>
        </p:spPr>
        <p:txBody>
          <a:bodyPr/>
          <a:lstStyle/>
          <a:p>
            <a:pPr algn="ctr"/>
            <a:r>
              <a:rPr lang="ru-RU" u="sng" dirty="0" smtClean="0"/>
              <a:t>Заполнить пустые клетки. </a:t>
            </a:r>
            <a:br>
              <a:rPr lang="ru-RU" u="sng" dirty="0" smtClean="0"/>
            </a:br>
            <a:r>
              <a:rPr lang="ru-RU" u="sng" dirty="0" smtClean="0"/>
              <a:t>Найти логическую связь</a:t>
            </a:r>
            <a:endParaRPr lang="ru-RU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8" y="1571612"/>
          <a:ext cx="6572295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90765"/>
                <a:gridCol w="2190765"/>
                <a:gridCol w="2190765"/>
              </a:tblGrid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ОГОНЬ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КРАСНЫЙ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ПРЫГАТЬ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П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А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3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857496"/>
          <a:ext cx="8215368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38456"/>
                <a:gridCol w="2738456"/>
                <a:gridCol w="2738456"/>
              </a:tblGrid>
              <a:tr h="129536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ПЕЧАЛЬНЫЙ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ДОКТОР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СМЕЛЫЙ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Г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В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3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59717" y="4143380"/>
          <a:ext cx="6441306" cy="1097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47102"/>
                <a:gridCol w="2147102"/>
                <a:gridCol w="2147102"/>
              </a:tblGrid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ЖАРА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ВОСХОД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000099"/>
                          </a:solidFill>
                        </a:rPr>
                        <a:t>ДЕНЬ</a:t>
                      </a:r>
                      <a:endParaRPr lang="ru-RU" sz="3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15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Х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99"/>
                          </a:solidFill>
                        </a:rPr>
                        <a:t>З</a:t>
                      </a:r>
                      <a:endParaRPr lang="ru-RU" sz="30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3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4283997"/>
            <a:ext cx="87868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Какие слова можно составить из  букв - ответов?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2143116"/>
            <a:ext cx="428628" cy="492443"/>
          </a:xfrm>
          <a:prstGeom prst="rect">
            <a:avLst/>
          </a:prstGeom>
          <a:solidFill>
            <a:srgbClr val="CBCBC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15206" y="3429000"/>
            <a:ext cx="428628" cy="492443"/>
          </a:xfrm>
          <a:prstGeom prst="rect">
            <a:avLst/>
          </a:prstGeom>
          <a:solidFill>
            <a:srgbClr val="CBCBC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15140" y="4714884"/>
            <a:ext cx="428628" cy="492443"/>
          </a:xfrm>
          <a:prstGeom prst="rect">
            <a:avLst/>
          </a:prstGeom>
          <a:solidFill>
            <a:srgbClr val="CBCBC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86050" y="4934562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сон    нос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285749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0099"/>
                </a:solidFill>
              </a:rPr>
              <a:t>Как преобразовать слово </a:t>
            </a:r>
            <a:r>
              <a:rPr lang="ru-RU" sz="3000" b="1" u="sng" dirty="0" smtClean="0">
                <a:solidFill>
                  <a:srgbClr val="C00000"/>
                </a:solidFill>
              </a:rPr>
              <a:t>нос</a:t>
            </a:r>
            <a:r>
              <a:rPr lang="ru-RU" sz="3000" b="1" dirty="0" smtClean="0">
                <a:solidFill>
                  <a:srgbClr val="000099"/>
                </a:solidFill>
              </a:rPr>
              <a:t> в слово </a:t>
            </a:r>
            <a:r>
              <a:rPr lang="ru-RU" sz="3000" b="1" u="sng" dirty="0" smtClean="0">
                <a:solidFill>
                  <a:srgbClr val="C00000"/>
                </a:solidFill>
              </a:rPr>
              <a:t>пар</a:t>
            </a:r>
            <a:r>
              <a:rPr lang="ru-RU" sz="3000" b="1" dirty="0" smtClean="0">
                <a:solidFill>
                  <a:srgbClr val="000099"/>
                </a:solidFill>
              </a:rPr>
              <a:t>?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80" y="335756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нос – нёс – пёс – пас –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пар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2928934"/>
            <a:ext cx="857256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200" dirty="0" smtClean="0">
                <a:latin typeface="Calligraph" pitchFamily="2" charset="0"/>
              </a:rPr>
              <a:t>нос </a:t>
            </a:r>
            <a:r>
              <a:rPr lang="ru-RU" sz="4400" dirty="0" smtClean="0"/>
              <a:t>–</a:t>
            </a:r>
            <a:r>
              <a:rPr lang="ru-RU" sz="7200" dirty="0" smtClean="0">
                <a:latin typeface="Calligraph" pitchFamily="2" charset="0"/>
              </a:rPr>
              <a:t> нёс </a:t>
            </a:r>
            <a:r>
              <a:rPr lang="ru-RU" sz="4400" dirty="0" smtClean="0"/>
              <a:t>–</a:t>
            </a:r>
            <a:r>
              <a:rPr lang="ru-RU" sz="7200" dirty="0" smtClean="0">
                <a:latin typeface="Calligraph" pitchFamily="2" charset="0"/>
              </a:rPr>
              <a:t> пес </a:t>
            </a:r>
            <a:r>
              <a:rPr lang="ru-RU" sz="4400" dirty="0" smtClean="0"/>
              <a:t>–</a:t>
            </a:r>
            <a:r>
              <a:rPr lang="ru-RU" sz="7200" dirty="0" smtClean="0"/>
              <a:t> </a:t>
            </a:r>
            <a:r>
              <a:rPr lang="ru-RU" sz="7200" dirty="0" smtClean="0">
                <a:latin typeface="Calligraph" pitchFamily="2" charset="0"/>
              </a:rPr>
              <a:t>пас </a:t>
            </a:r>
            <a:r>
              <a:rPr lang="ru-RU" sz="4400" b="1" dirty="0" smtClean="0"/>
              <a:t>–</a:t>
            </a:r>
            <a:r>
              <a:rPr lang="ru-RU" sz="7200" b="1" dirty="0" smtClean="0"/>
              <a:t> </a:t>
            </a:r>
            <a:r>
              <a:rPr lang="ru-RU" sz="7200" dirty="0" smtClean="0">
                <a:latin typeface="Calligraph" pitchFamily="2" charset="0"/>
              </a:rPr>
              <a:t>пар </a:t>
            </a:r>
            <a:endParaRPr lang="ru-RU" sz="7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42910" y="2428868"/>
            <a:ext cx="8786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2"/>
                </a:solidFill>
              </a:rPr>
              <a:t>Подсказка:</a:t>
            </a:r>
            <a:r>
              <a:rPr lang="ru-RU" sz="3200" b="1" dirty="0" smtClean="0">
                <a:solidFill>
                  <a:schemeClr val="tx2"/>
                </a:solidFill>
              </a:rPr>
              <a:t> в ответах используй первые буквы синонимов и антонимов  слов, расположенных в верхней графе таблицы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53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0018 -0.0296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00417 -0.0909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00087 -0.1525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  <p:bldP spid="16" grpId="0" build="allAtOnce"/>
      <p:bldP spid="17" grpId="0"/>
      <p:bldP spid="18" grpId="0"/>
      <p:bldP spid="18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00948" cy="746125"/>
          </a:xfrm>
        </p:spPr>
        <p:txBody>
          <a:bodyPr/>
          <a:lstStyle/>
          <a:p>
            <a:r>
              <a:rPr lang="ru-RU" u="sng" dirty="0" smtClean="0"/>
              <a:t>Найти зашифрованные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714488"/>
            <a:ext cx="85011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Определить, какие буквы должны продолжить ряд</a:t>
            </a:r>
          </a:p>
          <a:p>
            <a:pPr algn="ctr"/>
            <a:r>
              <a:rPr lang="ru-RU" sz="6000" b="1" dirty="0" smtClean="0">
                <a:solidFill>
                  <a:schemeClr val="accent3">
                    <a:lumMod val="25000"/>
                  </a:schemeClr>
                </a:solidFill>
              </a:rPr>
              <a:t>ПВСЧ …</a:t>
            </a:r>
            <a:endParaRPr lang="ru-RU" sz="6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357694"/>
            <a:ext cx="82153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П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С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В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Это первые буквы в названиях дней недели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214554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Записать шесть вариантов расположения букв </a:t>
            </a:r>
            <a:r>
              <a:rPr lang="ru-RU" sz="4400" b="1" dirty="0" err="1" smtClean="0">
                <a:solidFill>
                  <a:srgbClr val="C00000"/>
                </a:solidFill>
              </a:rPr>
              <a:t>п</a:t>
            </a:r>
            <a:r>
              <a:rPr lang="ru-RU" sz="4400" b="1" dirty="0" smtClean="0">
                <a:solidFill>
                  <a:srgbClr val="000099"/>
                </a:solidFill>
              </a:rPr>
              <a:t>, </a:t>
            </a:r>
            <a:r>
              <a:rPr lang="ru-RU" sz="4400" b="1" dirty="0" smtClean="0">
                <a:solidFill>
                  <a:srgbClr val="C00000"/>
                </a:solidFill>
              </a:rPr>
              <a:t>с</a:t>
            </a:r>
            <a:r>
              <a:rPr lang="ru-RU" sz="4400" b="1" dirty="0" smtClean="0">
                <a:solidFill>
                  <a:srgbClr val="000099"/>
                </a:solidFill>
              </a:rPr>
              <a:t>, </a:t>
            </a:r>
            <a:r>
              <a:rPr lang="ru-RU" sz="4400" b="1" dirty="0" smtClean="0">
                <a:solidFill>
                  <a:srgbClr val="C00000"/>
                </a:solidFill>
              </a:rPr>
              <a:t>в</a:t>
            </a:r>
            <a:r>
              <a:rPr lang="ru-RU" sz="4400" b="1" dirty="0" smtClean="0">
                <a:solidFill>
                  <a:srgbClr val="000099"/>
                </a:solidFill>
              </a:rPr>
              <a:t>.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539827"/>
            <a:ext cx="82868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псв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пвс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спв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свп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всп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впс</a:t>
            </a:r>
            <a:endParaRPr lang="ru-RU" sz="75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54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00948" cy="746125"/>
          </a:xfrm>
        </p:spPr>
        <p:txBody>
          <a:bodyPr/>
          <a:lstStyle/>
          <a:p>
            <a:r>
              <a:rPr lang="ru-RU" u="sng" dirty="0" smtClean="0"/>
              <a:t>Найти зашифрованные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714488"/>
            <a:ext cx="85011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Определить, какие три буквы должны продолжить ряд</a:t>
            </a:r>
          </a:p>
          <a:p>
            <a:pPr algn="ctr"/>
            <a:r>
              <a:rPr lang="ru-RU" sz="6000" b="1" dirty="0" smtClean="0">
                <a:solidFill>
                  <a:schemeClr val="accent3">
                    <a:lumMod val="25000"/>
                  </a:schemeClr>
                </a:solidFill>
              </a:rPr>
              <a:t>ЯФМАМИ …</a:t>
            </a:r>
            <a:endParaRPr lang="ru-RU" sz="6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357694"/>
            <a:ext cx="83582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И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С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Это первые буквы в названиях месяцев года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214554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Записать шесть вариантов расположения букв </a:t>
            </a:r>
            <a:r>
              <a:rPr lang="ru-RU" sz="4400" b="1" dirty="0" smtClean="0">
                <a:solidFill>
                  <a:srgbClr val="C00000"/>
                </a:solidFill>
              </a:rPr>
              <a:t>и</a:t>
            </a:r>
            <a:r>
              <a:rPr lang="ru-RU" sz="4400" b="1" dirty="0" smtClean="0">
                <a:solidFill>
                  <a:srgbClr val="000099"/>
                </a:solidFill>
              </a:rPr>
              <a:t>, </a:t>
            </a:r>
            <a:r>
              <a:rPr lang="ru-RU" sz="4400" b="1" dirty="0" smtClean="0">
                <a:solidFill>
                  <a:srgbClr val="C00000"/>
                </a:solidFill>
              </a:rPr>
              <a:t>а</a:t>
            </a:r>
            <a:r>
              <a:rPr lang="ru-RU" sz="4400" b="1" dirty="0" smtClean="0">
                <a:solidFill>
                  <a:srgbClr val="000099"/>
                </a:solidFill>
              </a:rPr>
              <a:t>, </a:t>
            </a:r>
            <a:r>
              <a:rPr lang="ru-RU" sz="4400" b="1" dirty="0" smtClean="0">
                <a:solidFill>
                  <a:srgbClr val="C00000"/>
                </a:solidFill>
              </a:rPr>
              <a:t>с</a:t>
            </a:r>
            <a:r>
              <a:rPr lang="ru-RU" sz="4400" b="1" dirty="0" smtClean="0">
                <a:solidFill>
                  <a:srgbClr val="000099"/>
                </a:solidFill>
              </a:rPr>
              <a:t>.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468389"/>
            <a:ext cx="84296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иас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иса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аис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аси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сиа</a:t>
            </a:r>
            <a:r>
              <a:rPr lang="ru-RU" sz="75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500" dirty="0" err="1" smtClean="0">
                <a:solidFill>
                  <a:schemeClr val="tx2"/>
                </a:solidFill>
                <a:latin typeface="Calligraph" pitchFamily="2" charset="0"/>
              </a:rPr>
              <a:t>саи</a:t>
            </a:r>
            <a:endParaRPr lang="ru-RU" sz="75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55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uiExpand="1" build="allAtOnce"/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00948" cy="746125"/>
          </a:xfrm>
        </p:spPr>
        <p:txBody>
          <a:bodyPr/>
          <a:lstStyle/>
          <a:p>
            <a:r>
              <a:rPr lang="ru-RU" u="sng" dirty="0" smtClean="0"/>
              <a:t>Найти зашифрованные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857364"/>
            <a:ext cx="85011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Определить, какие буквы должны продолжить ряд</a:t>
            </a:r>
          </a:p>
          <a:p>
            <a:pPr algn="ctr"/>
            <a:r>
              <a:rPr lang="ru-RU" sz="6000" b="1" dirty="0" smtClean="0">
                <a:solidFill>
                  <a:schemeClr val="accent3">
                    <a:lumMod val="25000"/>
                  </a:schemeClr>
                </a:solidFill>
              </a:rPr>
              <a:t>АЯБЮВЭГЪ …</a:t>
            </a:r>
            <a:endParaRPr lang="ru-RU" sz="6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357694"/>
            <a:ext cx="8358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Д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Ы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Е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Последовательность букв алфавита: первая буква – последняя, вторая – предпоследняя и так далее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428868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Записать шесть вариантов расположения букв </a:t>
            </a:r>
            <a:r>
              <a:rPr lang="ru-RU" sz="4400" b="1" dirty="0" err="1" smtClean="0">
                <a:solidFill>
                  <a:srgbClr val="C00000"/>
                </a:solidFill>
              </a:rPr>
              <a:t>д</a:t>
            </a:r>
            <a:r>
              <a:rPr lang="ru-RU" sz="4400" b="1" dirty="0" smtClean="0">
                <a:solidFill>
                  <a:srgbClr val="000099"/>
                </a:solidFill>
              </a:rPr>
              <a:t>, </a:t>
            </a:r>
            <a:r>
              <a:rPr lang="ru-RU" sz="4400" b="1" dirty="0" smtClean="0">
                <a:solidFill>
                  <a:srgbClr val="C00000"/>
                </a:solidFill>
              </a:rPr>
              <a:t>ы</a:t>
            </a:r>
            <a:r>
              <a:rPr lang="ru-RU" sz="4400" b="1" dirty="0" smtClean="0">
                <a:solidFill>
                  <a:srgbClr val="000099"/>
                </a:solidFill>
              </a:rPr>
              <a:t>, </a:t>
            </a:r>
            <a:r>
              <a:rPr lang="ru-RU" sz="4400" b="1" dirty="0" smtClean="0">
                <a:solidFill>
                  <a:srgbClr val="C00000"/>
                </a:solidFill>
              </a:rPr>
              <a:t>е</a:t>
            </a:r>
            <a:r>
              <a:rPr lang="ru-RU" sz="4400" b="1" dirty="0" smtClean="0">
                <a:solidFill>
                  <a:srgbClr val="000099"/>
                </a:solidFill>
              </a:rPr>
              <a:t>.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6" y="3699221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дые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ыед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еды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деы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еыд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ыде</a:t>
            </a:r>
            <a:endParaRPr lang="ru-RU" sz="72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56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00948" cy="746125"/>
          </a:xfrm>
        </p:spPr>
        <p:txBody>
          <a:bodyPr/>
          <a:lstStyle/>
          <a:p>
            <a:r>
              <a:rPr lang="ru-RU" u="sng" dirty="0" smtClean="0"/>
              <a:t>Найти зашифрованные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987814"/>
            <a:ext cx="85011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Определить, какие буквы должны продолжить ряд</a:t>
            </a:r>
          </a:p>
          <a:p>
            <a:pPr algn="ctr"/>
            <a:r>
              <a:rPr lang="ru-RU" sz="6000" b="1" dirty="0" smtClean="0">
                <a:solidFill>
                  <a:schemeClr val="accent3">
                    <a:lumMod val="25000"/>
                  </a:schemeClr>
                </a:solidFill>
              </a:rPr>
              <a:t>ОДТЧПШС …</a:t>
            </a:r>
            <a:endParaRPr lang="ru-RU" sz="6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357694"/>
            <a:ext cx="83582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В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Д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Это первые буквы названий цифр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06" y="2132950"/>
            <a:ext cx="892975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000099"/>
                </a:solidFill>
              </a:rPr>
              <a:t>Найти закономерность, продолжить ряд</a:t>
            </a:r>
          </a:p>
          <a:p>
            <a:pPr algn="ctr"/>
            <a:r>
              <a:rPr lang="ru-RU" sz="4200" b="1" dirty="0" err="1" smtClean="0">
                <a:solidFill>
                  <a:srgbClr val="C00000"/>
                </a:solidFill>
              </a:rPr>
              <a:t>вввд</a:t>
            </a:r>
            <a:r>
              <a:rPr lang="ru-RU" sz="4200" b="1" dirty="0" smtClean="0">
                <a:solidFill>
                  <a:srgbClr val="C00000"/>
                </a:solidFill>
              </a:rPr>
              <a:t>  </a:t>
            </a:r>
            <a:r>
              <a:rPr lang="ru-RU" sz="4200" b="1" dirty="0" err="1" smtClean="0">
                <a:solidFill>
                  <a:srgbClr val="FF0000"/>
                </a:solidFill>
              </a:rPr>
              <a:t>вв</a:t>
            </a:r>
            <a:r>
              <a:rPr lang="ru-RU" sz="4200" b="1" dirty="0" err="1" smtClean="0">
                <a:solidFill>
                  <a:srgbClr val="C00000"/>
                </a:solidFill>
              </a:rPr>
              <a:t>дд</a:t>
            </a:r>
            <a:r>
              <a:rPr lang="ru-RU" sz="4200" b="1" dirty="0" smtClean="0">
                <a:solidFill>
                  <a:srgbClr val="000099"/>
                </a:solidFill>
              </a:rPr>
              <a:t>  </a:t>
            </a:r>
            <a:r>
              <a:rPr lang="ru-RU" sz="4200" b="1" dirty="0" err="1" smtClean="0">
                <a:solidFill>
                  <a:srgbClr val="FF0000"/>
                </a:solidFill>
              </a:rPr>
              <a:t>вддд</a:t>
            </a:r>
            <a:r>
              <a:rPr lang="ru-RU" sz="4200" b="1" dirty="0" smtClean="0">
                <a:solidFill>
                  <a:srgbClr val="FF0000"/>
                </a:solidFill>
              </a:rPr>
              <a:t>  </a:t>
            </a:r>
            <a:r>
              <a:rPr lang="ru-RU" sz="4200" b="1" dirty="0" err="1" smtClean="0">
                <a:solidFill>
                  <a:srgbClr val="FF0000"/>
                </a:solidFill>
              </a:rPr>
              <a:t>дддд</a:t>
            </a:r>
            <a:r>
              <a:rPr lang="ru-RU" sz="4200" b="1" dirty="0" smtClean="0">
                <a:solidFill>
                  <a:srgbClr val="FF0000"/>
                </a:solidFill>
              </a:rPr>
              <a:t>  </a:t>
            </a:r>
            <a:r>
              <a:rPr lang="ru-RU" sz="4200" b="1" dirty="0" err="1" smtClean="0">
                <a:solidFill>
                  <a:srgbClr val="FF0000"/>
                </a:solidFill>
              </a:rPr>
              <a:t>дддв</a:t>
            </a:r>
            <a:r>
              <a:rPr lang="ru-RU" sz="4200" b="1" dirty="0" smtClean="0">
                <a:solidFill>
                  <a:srgbClr val="FF0000"/>
                </a:solidFill>
              </a:rPr>
              <a:t> …</a:t>
            </a:r>
            <a:endParaRPr lang="ru-RU" sz="4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6" y="2786058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вввд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ввдд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вддд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дддд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7200" dirty="0" err="1" smtClean="0">
                <a:solidFill>
                  <a:schemeClr val="tx2"/>
                </a:solidFill>
                <a:latin typeface="Calligraph" pitchFamily="2" charset="0"/>
              </a:rPr>
              <a:t>дддв</a:t>
            </a:r>
            <a:r>
              <a:rPr lang="ru-RU" sz="72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6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57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858180" cy="1071546"/>
          </a:xfrm>
        </p:spPr>
        <p:txBody>
          <a:bodyPr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-32" y="1428736"/>
            <a:ext cx="2500330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доктор –</a:t>
            </a:r>
          </a:p>
          <a:p>
            <a:pPr algn="r">
              <a:lnSpc>
                <a:spcPct val="150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рёв –</a:t>
            </a:r>
          </a:p>
          <a:p>
            <a:pPr algn="r">
              <a:lnSpc>
                <a:spcPct val="150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зов –</a:t>
            </a:r>
          </a:p>
          <a:p>
            <a:pPr algn="r">
              <a:lnSpc>
                <a:spcPct val="150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ураган  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174" y="1428736"/>
            <a:ext cx="500066" cy="3937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1428736"/>
            <a:ext cx="1857388" cy="3937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2060"/>
                </a:solidFill>
              </a:rPr>
              <a:t>врач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2060"/>
                </a:solidFill>
              </a:rPr>
              <a:t>плач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2060"/>
                </a:solidFill>
              </a:rPr>
              <a:t>клич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2060"/>
                </a:solidFill>
              </a:rPr>
              <a:t>смерч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71868" y="2284404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643306" y="3286124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71868" y="4286256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29058" y="5286388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14612" y="5812713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Ч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Ё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У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714620"/>
            <a:ext cx="860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чёу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ёуч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учё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2625392"/>
            <a:ext cx="857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чёу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ёуч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учё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…</a:t>
            </a:r>
            <a:endParaRPr lang="ru-RU" sz="88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00562" y="1428736"/>
            <a:ext cx="4643470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b="1" u="sng" spc="-40" dirty="0" smtClean="0">
                <a:solidFill>
                  <a:srgbClr val="000099"/>
                </a:solidFill>
              </a:rPr>
              <a:t>Условия для поиска букв: </a:t>
            </a:r>
          </a:p>
          <a:p>
            <a:r>
              <a:rPr lang="ru-RU" sz="2800" b="1" spc="-40" dirty="0" smtClean="0">
                <a:solidFill>
                  <a:srgbClr val="000099"/>
                </a:solidFill>
              </a:rPr>
              <a:t>- замените знаки вопроса  словами - синонимами;</a:t>
            </a:r>
          </a:p>
          <a:p>
            <a:pPr>
              <a:buFontTx/>
              <a:buChar char="-"/>
            </a:pPr>
            <a:r>
              <a:rPr lang="ru-RU" sz="2800" b="1" spc="-40" dirty="0" smtClean="0">
                <a:solidFill>
                  <a:srgbClr val="000099"/>
                </a:solidFill>
              </a:rPr>
              <a:t> первая буква - на конце каждого слова - синонима;</a:t>
            </a:r>
          </a:p>
          <a:p>
            <a:pPr>
              <a:buFontTx/>
              <a:buChar char="-"/>
            </a:pPr>
            <a:r>
              <a:rPr lang="ru-RU" sz="2800" b="1" spc="-40" dirty="0" smtClean="0">
                <a:solidFill>
                  <a:srgbClr val="000099"/>
                </a:solidFill>
              </a:rPr>
              <a:t> вторая буква- гласная, всегда под ударением;</a:t>
            </a:r>
          </a:p>
          <a:p>
            <a:pPr>
              <a:buFontTx/>
              <a:buChar char="-"/>
            </a:pPr>
            <a:r>
              <a:rPr lang="ru-RU" sz="2800" b="1" spc="-40" dirty="0" smtClean="0">
                <a:solidFill>
                  <a:srgbClr val="000099"/>
                </a:solidFill>
              </a:rPr>
              <a:t> третья буква - гласная, в начале  трехсложного слова</a:t>
            </a:r>
            <a:endParaRPr lang="ru-RU" sz="2800" spc="-4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1406" y="5214950"/>
            <a:ext cx="28575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357290" y="3284536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58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1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allAtOnce"/>
      <p:bldP spid="4" grpId="1" build="allAtOnce"/>
      <p:bldP spid="5" grpId="0" build="allAtOnce"/>
      <p:bldP spid="16" grpId="0"/>
      <p:bldP spid="16" grpId="1"/>
      <p:bldP spid="17" grpId="0" build="allAtOnce"/>
      <p:bldP spid="18" grpId="0"/>
      <p:bldP spid="19" grpId="0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6472254" cy="1071546"/>
          </a:xfrm>
        </p:spPr>
        <p:txBody>
          <a:bodyPr/>
          <a:lstStyle/>
          <a:p>
            <a:pPr algn="ctr"/>
            <a:r>
              <a:rPr lang="ru-RU" u="sng" dirty="0" smtClean="0"/>
              <a:t>Найти общую букву в словах - антонимах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1428736"/>
            <a:ext cx="3143272" cy="4488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большой –</a:t>
            </a:r>
          </a:p>
          <a:p>
            <a:pPr algn="r">
              <a:lnSpc>
                <a:spcPts val="5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сухой –</a:t>
            </a:r>
          </a:p>
          <a:p>
            <a:pPr algn="r">
              <a:lnSpc>
                <a:spcPts val="5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война –</a:t>
            </a:r>
          </a:p>
          <a:p>
            <a:pPr algn="r">
              <a:lnSpc>
                <a:spcPts val="5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глубокий –</a:t>
            </a:r>
          </a:p>
          <a:p>
            <a:pPr algn="r">
              <a:lnSpc>
                <a:spcPts val="5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старый –</a:t>
            </a:r>
          </a:p>
          <a:p>
            <a:pPr algn="r">
              <a:lnSpc>
                <a:spcPts val="5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гладить –</a:t>
            </a:r>
          </a:p>
          <a:p>
            <a:pPr algn="r">
              <a:lnSpc>
                <a:spcPts val="5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твердый 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562" y="1428736"/>
            <a:ext cx="500066" cy="4488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?</a:t>
            </a:r>
          </a:p>
          <a:p>
            <a:pPr>
              <a:lnSpc>
                <a:spcPts val="5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?</a:t>
            </a:r>
          </a:p>
          <a:p>
            <a:pPr>
              <a:lnSpc>
                <a:spcPts val="5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?</a:t>
            </a:r>
          </a:p>
          <a:p>
            <a:pPr>
              <a:lnSpc>
                <a:spcPts val="5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?</a:t>
            </a:r>
          </a:p>
          <a:p>
            <a:pPr>
              <a:lnSpc>
                <a:spcPts val="5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?</a:t>
            </a:r>
          </a:p>
          <a:p>
            <a:pPr>
              <a:lnSpc>
                <a:spcPts val="5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?</a:t>
            </a:r>
          </a:p>
          <a:p>
            <a:pPr>
              <a:lnSpc>
                <a:spcPts val="5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7686" y="1357298"/>
            <a:ext cx="3357586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маленький</a:t>
            </a:r>
          </a:p>
          <a:p>
            <a:pPr>
              <a:lnSpc>
                <a:spcPts val="5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мокрый</a:t>
            </a:r>
          </a:p>
          <a:p>
            <a:pPr>
              <a:lnSpc>
                <a:spcPts val="5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мир</a:t>
            </a:r>
          </a:p>
          <a:p>
            <a:pPr>
              <a:lnSpc>
                <a:spcPts val="5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мелкий</a:t>
            </a:r>
          </a:p>
          <a:p>
            <a:pPr>
              <a:lnSpc>
                <a:spcPts val="5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молодой</a:t>
            </a:r>
          </a:p>
          <a:p>
            <a:pPr>
              <a:lnSpc>
                <a:spcPts val="5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мять</a:t>
            </a:r>
          </a:p>
          <a:p>
            <a:pPr>
              <a:lnSpc>
                <a:spcPts val="5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мягкий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9124" y="200024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29124" y="2643182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29124" y="3286124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29124" y="3929066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29124" y="4572008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29124" y="5213362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29124" y="5786454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14612" y="592933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Буква </a:t>
            </a:r>
            <a:r>
              <a:rPr lang="ru-RU" sz="4800" b="1" dirty="0" smtClean="0">
                <a:solidFill>
                  <a:srgbClr val="C00000"/>
                </a:solidFill>
              </a:rPr>
              <a:t>М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928934"/>
            <a:ext cx="860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мбг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бгм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гмб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мбг</a:t>
            </a:r>
            <a:r>
              <a:rPr lang="ru-RU" sz="4800" b="1" dirty="0" smtClean="0">
                <a:solidFill>
                  <a:srgbClr val="C00000"/>
                </a:solidFill>
              </a:rPr>
              <a:t>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2786058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мгб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бгм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гмб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мбг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59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allAtOnce"/>
      <p:bldP spid="4" grpId="1" build="allAtOnce"/>
      <p:bldP spid="5" grpId="0" build="allAtOnce"/>
      <p:bldP spid="16" grpId="0"/>
      <p:bldP spid="16" grpId="1"/>
      <p:bldP spid="17" grpId="0" build="allAtOnce"/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143800" cy="1142984"/>
          </a:xfrm>
        </p:spPr>
        <p:txBody>
          <a:bodyPr/>
          <a:lstStyle/>
          <a:p>
            <a:pPr algn="ctr"/>
            <a:r>
              <a:rPr lang="ru-RU" u="sng" dirty="0" smtClean="0"/>
              <a:t>Найти зашифрованные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500174"/>
            <a:ext cx="87868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а        в       ж        и       о        </a:t>
            </a:r>
            <a:r>
              <a:rPr lang="ru-RU" sz="4800" b="1" dirty="0" err="1" smtClean="0">
                <a:solidFill>
                  <a:srgbClr val="000099"/>
                </a:solidFill>
              </a:rPr>
              <a:t>р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1928802"/>
            <a:ext cx="128588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143768" y="1928802"/>
            <a:ext cx="128588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857620" y="1928802"/>
            <a:ext cx="128588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7158" y="2214554"/>
            <a:ext cx="642942" cy="5715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43306" y="2214554"/>
            <a:ext cx="642942" cy="5715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72330" y="2214554"/>
            <a:ext cx="642942" cy="5715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428728" y="2143116"/>
            <a:ext cx="642942" cy="6429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750595" y="2178835"/>
            <a:ext cx="642942" cy="5715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8072462" y="2143116"/>
            <a:ext cx="642942" cy="6429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8662" y="2500306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5272" y="2598003"/>
            <a:ext cx="5000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?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488" y="3500438"/>
            <a:ext cx="35719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З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П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7686" y="2618898"/>
            <a:ext cx="5000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?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282" y="4357694"/>
            <a:ext cx="8608247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зп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ззпп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зззппп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58" y="2214554"/>
            <a:ext cx="8572560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зп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ззпп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зззппп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6248" y="2500306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000099"/>
                </a:solidFill>
              </a:rPr>
              <a:t>з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43834" y="2500306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000099"/>
                </a:solidFill>
              </a:rPr>
              <a:t>п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60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8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1" grpId="0"/>
      <p:bldP spid="21" grpId="1"/>
      <p:bldP spid="23" grpId="0"/>
      <p:bldP spid="23" grpId="1"/>
      <p:bldP spid="23" grpId="2"/>
      <p:bldP spid="24" grpId="0"/>
      <p:bldP spid="24" grpId="1"/>
      <p:bldP spid="25" grpId="0"/>
      <p:bldP spid="25" grpId="1"/>
      <p:bldP spid="25" grpId="2"/>
      <p:bldP spid="26" grpId="0" build="allAtOnce"/>
      <p:bldP spid="27" grpId="0"/>
      <p:bldP spid="29" grpId="0"/>
      <p:bldP spid="29" grpId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5857916" cy="1071547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spc="-40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500174"/>
            <a:ext cx="3571900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err="1" smtClean="0">
                <a:solidFill>
                  <a:schemeClr val="accent3">
                    <a:lumMod val="25000"/>
                  </a:schemeClr>
                </a:solidFill>
              </a:rPr>
              <a:t>ш</a:t>
            </a: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   </a:t>
            </a:r>
            <a:r>
              <a:rPr lang="ru-RU" sz="5400" b="1" dirty="0" err="1" smtClean="0">
                <a:solidFill>
                  <a:schemeClr val="accent3">
                    <a:lumMod val="25000"/>
                  </a:schemeClr>
                </a:solidFill>
              </a:rPr>
              <a:t>фер</a:t>
            </a:r>
            <a:endParaRPr lang="ru-RU" sz="5400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в   гон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м   роз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т   пор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в   </a:t>
            </a:r>
            <a:r>
              <a:rPr lang="ru-RU" sz="5400" b="1" dirty="0" err="1" smtClean="0">
                <a:solidFill>
                  <a:schemeClr val="accent3">
                    <a:lumMod val="25000"/>
                  </a:schemeClr>
                </a:solidFill>
              </a:rPr>
              <a:t>кзал</a:t>
            </a:r>
            <a:endParaRPr lang="ru-RU" sz="5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428868"/>
            <a:ext cx="7143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214686"/>
            <a:ext cx="7143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1571612"/>
            <a:ext cx="7143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4071942"/>
            <a:ext cx="7143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4857760"/>
            <a:ext cx="7143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</a:rPr>
              <a:t>…</a:t>
            </a:r>
            <a:endParaRPr lang="ru-RU" sz="4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1500174"/>
            <a:ext cx="5000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3143248"/>
            <a:ext cx="5000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4000504"/>
            <a:ext cx="5000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4786322"/>
            <a:ext cx="5000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10" y="2312251"/>
            <a:ext cx="5000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7554" y="2428868"/>
            <a:ext cx="5786478" cy="2154436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имена существительные;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</a:rPr>
              <a:t> в каждом слове непроверяемая 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безударная гласная;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</a:rPr>
              <a:t> двусложные слова;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C00000"/>
                </a:solidFill>
              </a:rPr>
              <a:t> ударение на второй слог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71406" y="2887579"/>
            <a:ext cx="2622884" cy="411079"/>
          </a:xfrm>
          <a:custGeom>
            <a:avLst/>
            <a:gdLst>
              <a:gd name="connsiteX0" fmla="*/ 0 w 2622884"/>
              <a:gd name="connsiteY0" fmla="*/ 36095 h 411079"/>
              <a:gd name="connsiteX1" fmla="*/ 180473 w 2622884"/>
              <a:gd name="connsiteY1" fmla="*/ 324853 h 411079"/>
              <a:gd name="connsiteX2" fmla="*/ 842210 w 2622884"/>
              <a:gd name="connsiteY2" fmla="*/ 409074 h 411079"/>
              <a:gd name="connsiteX3" fmla="*/ 1768642 w 2622884"/>
              <a:gd name="connsiteY3" fmla="*/ 372979 h 411079"/>
              <a:gd name="connsiteX4" fmla="*/ 2394284 w 2622884"/>
              <a:gd name="connsiteY4" fmla="*/ 348916 h 411079"/>
              <a:gd name="connsiteX5" fmla="*/ 2622884 w 2622884"/>
              <a:gd name="connsiteY5" fmla="*/ 0 h 41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2884" h="411079">
                <a:moveTo>
                  <a:pt x="0" y="36095"/>
                </a:moveTo>
                <a:cubicBezTo>
                  <a:pt x="20052" y="149392"/>
                  <a:pt x="40105" y="262690"/>
                  <a:pt x="180473" y="324853"/>
                </a:cubicBezTo>
                <a:cubicBezTo>
                  <a:pt x="320841" y="387016"/>
                  <a:pt x="577515" y="401053"/>
                  <a:pt x="842210" y="409074"/>
                </a:cubicBezTo>
                <a:lnTo>
                  <a:pt x="1768642" y="372979"/>
                </a:lnTo>
                <a:cubicBezTo>
                  <a:pt x="2027321" y="362953"/>
                  <a:pt x="2251910" y="411079"/>
                  <a:pt x="2394284" y="348916"/>
                </a:cubicBezTo>
                <a:cubicBezTo>
                  <a:pt x="2536658" y="286753"/>
                  <a:pt x="2579771" y="143376"/>
                  <a:pt x="2622884" y="0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78290" y="2424043"/>
            <a:ext cx="2636322" cy="607915"/>
          </a:xfrm>
          <a:custGeom>
            <a:avLst/>
            <a:gdLst>
              <a:gd name="connsiteX0" fmla="*/ 2683042 w 2683042"/>
              <a:gd name="connsiteY0" fmla="*/ 477253 h 609600"/>
              <a:gd name="connsiteX1" fmla="*/ 2502568 w 2683042"/>
              <a:gd name="connsiteY1" fmla="*/ 68179 h 609600"/>
              <a:gd name="connsiteX2" fmla="*/ 1888958 w 2683042"/>
              <a:gd name="connsiteY2" fmla="*/ 68179 h 609600"/>
              <a:gd name="connsiteX3" fmla="*/ 1275347 w 2683042"/>
              <a:gd name="connsiteY3" fmla="*/ 68179 h 609600"/>
              <a:gd name="connsiteX4" fmla="*/ 397042 w 2683042"/>
              <a:gd name="connsiteY4" fmla="*/ 68179 h 609600"/>
              <a:gd name="connsiteX5" fmla="*/ 84221 w 2683042"/>
              <a:gd name="connsiteY5" fmla="*/ 200526 h 609600"/>
              <a:gd name="connsiteX6" fmla="*/ 0 w 2683042"/>
              <a:gd name="connsiteY6" fmla="*/ 609600 h 609600"/>
              <a:gd name="connsiteX0" fmla="*/ 2683042 w 2708436"/>
              <a:gd name="connsiteY0" fmla="*/ 475568 h 607915"/>
              <a:gd name="connsiteX1" fmla="*/ 2678357 w 2708436"/>
              <a:gd name="connsiteY1" fmla="*/ 465461 h 607915"/>
              <a:gd name="connsiteX2" fmla="*/ 2502568 w 2708436"/>
              <a:gd name="connsiteY2" fmla="*/ 66494 h 607915"/>
              <a:gd name="connsiteX3" fmla="*/ 1888958 w 2708436"/>
              <a:gd name="connsiteY3" fmla="*/ 66494 h 607915"/>
              <a:gd name="connsiteX4" fmla="*/ 1275347 w 2708436"/>
              <a:gd name="connsiteY4" fmla="*/ 66494 h 607915"/>
              <a:gd name="connsiteX5" fmla="*/ 397042 w 2708436"/>
              <a:gd name="connsiteY5" fmla="*/ 66494 h 607915"/>
              <a:gd name="connsiteX6" fmla="*/ 84221 w 2708436"/>
              <a:gd name="connsiteY6" fmla="*/ 198841 h 607915"/>
              <a:gd name="connsiteX7" fmla="*/ 0 w 2708436"/>
              <a:gd name="connsiteY7" fmla="*/ 607915 h 607915"/>
              <a:gd name="connsiteX0" fmla="*/ 2683042 w 2708436"/>
              <a:gd name="connsiteY0" fmla="*/ 475569 h 607916"/>
              <a:gd name="connsiteX1" fmla="*/ 2678357 w 2708436"/>
              <a:gd name="connsiteY1" fmla="*/ 465462 h 607916"/>
              <a:gd name="connsiteX2" fmla="*/ 2502568 w 2708436"/>
              <a:gd name="connsiteY2" fmla="*/ 66495 h 607916"/>
              <a:gd name="connsiteX3" fmla="*/ 1888958 w 2708436"/>
              <a:gd name="connsiteY3" fmla="*/ 66495 h 607916"/>
              <a:gd name="connsiteX4" fmla="*/ 1275347 w 2708436"/>
              <a:gd name="connsiteY4" fmla="*/ 66495 h 607916"/>
              <a:gd name="connsiteX5" fmla="*/ 397042 w 2708436"/>
              <a:gd name="connsiteY5" fmla="*/ 66495 h 607916"/>
              <a:gd name="connsiteX6" fmla="*/ 84221 w 2708436"/>
              <a:gd name="connsiteY6" fmla="*/ 198842 h 607916"/>
              <a:gd name="connsiteX7" fmla="*/ 0 w 2708436"/>
              <a:gd name="connsiteY7" fmla="*/ 607916 h 607916"/>
              <a:gd name="connsiteX0" fmla="*/ 2683042 w 2708436"/>
              <a:gd name="connsiteY0" fmla="*/ 475568 h 607915"/>
              <a:gd name="connsiteX1" fmla="*/ 2678357 w 2708436"/>
              <a:gd name="connsiteY1" fmla="*/ 465461 h 607915"/>
              <a:gd name="connsiteX2" fmla="*/ 2502568 w 2708436"/>
              <a:gd name="connsiteY2" fmla="*/ 66494 h 607915"/>
              <a:gd name="connsiteX3" fmla="*/ 1888958 w 2708436"/>
              <a:gd name="connsiteY3" fmla="*/ 66494 h 607915"/>
              <a:gd name="connsiteX4" fmla="*/ 1275347 w 2708436"/>
              <a:gd name="connsiteY4" fmla="*/ 66494 h 607915"/>
              <a:gd name="connsiteX5" fmla="*/ 397042 w 2708436"/>
              <a:gd name="connsiteY5" fmla="*/ 66494 h 607915"/>
              <a:gd name="connsiteX6" fmla="*/ 84221 w 2708436"/>
              <a:gd name="connsiteY6" fmla="*/ 198841 h 607915"/>
              <a:gd name="connsiteX7" fmla="*/ 0 w 2708436"/>
              <a:gd name="connsiteY7" fmla="*/ 607915 h 607915"/>
              <a:gd name="connsiteX0" fmla="*/ 2683042 w 2708436"/>
              <a:gd name="connsiteY0" fmla="*/ 475568 h 607915"/>
              <a:gd name="connsiteX1" fmla="*/ 2678357 w 2708436"/>
              <a:gd name="connsiteY1" fmla="*/ 465461 h 607915"/>
              <a:gd name="connsiteX2" fmla="*/ 2502568 w 2708436"/>
              <a:gd name="connsiteY2" fmla="*/ 66494 h 607915"/>
              <a:gd name="connsiteX3" fmla="*/ 1888958 w 2708436"/>
              <a:gd name="connsiteY3" fmla="*/ 66494 h 607915"/>
              <a:gd name="connsiteX4" fmla="*/ 1275347 w 2708436"/>
              <a:gd name="connsiteY4" fmla="*/ 66494 h 607915"/>
              <a:gd name="connsiteX5" fmla="*/ 397042 w 2708436"/>
              <a:gd name="connsiteY5" fmla="*/ 66494 h 607915"/>
              <a:gd name="connsiteX6" fmla="*/ 84221 w 2708436"/>
              <a:gd name="connsiteY6" fmla="*/ 198841 h 607915"/>
              <a:gd name="connsiteX7" fmla="*/ 0 w 2708436"/>
              <a:gd name="connsiteY7" fmla="*/ 607915 h 60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8436" h="607915">
                <a:moveTo>
                  <a:pt x="2683042" y="475568"/>
                </a:moveTo>
                <a:cubicBezTo>
                  <a:pt x="2682261" y="473884"/>
                  <a:pt x="2708436" y="533640"/>
                  <a:pt x="2678357" y="465461"/>
                </a:cubicBezTo>
                <a:cubicBezTo>
                  <a:pt x="2648278" y="397282"/>
                  <a:pt x="2634135" y="132989"/>
                  <a:pt x="2502568" y="66494"/>
                </a:cubicBezTo>
                <a:cubicBezTo>
                  <a:pt x="2371002" y="0"/>
                  <a:pt x="1888958" y="66494"/>
                  <a:pt x="1888958" y="66494"/>
                </a:cubicBezTo>
                <a:lnTo>
                  <a:pt x="1275347" y="66494"/>
                </a:lnTo>
                <a:cubicBezTo>
                  <a:pt x="1026694" y="66494"/>
                  <a:pt x="595563" y="44436"/>
                  <a:pt x="397042" y="66494"/>
                </a:cubicBezTo>
                <a:cubicBezTo>
                  <a:pt x="198521" y="88552"/>
                  <a:pt x="150395" y="108604"/>
                  <a:pt x="84221" y="198841"/>
                </a:cubicBezTo>
                <a:cubicBezTo>
                  <a:pt x="18047" y="289078"/>
                  <a:pt x="9023" y="448496"/>
                  <a:pt x="0" y="607915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357554" y="5136734"/>
            <a:ext cx="578644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у всех слов непроверяемая безударная гласная –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dirty="0" smtClean="0">
                <a:solidFill>
                  <a:srgbClr val="000099"/>
                </a:solidFill>
              </a:rPr>
              <a:t>, кроме слова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вагон</a:t>
            </a:r>
            <a:r>
              <a:rPr lang="ru-RU" sz="2800" b="1" dirty="0" smtClean="0">
                <a:solidFill>
                  <a:srgbClr val="000099"/>
                </a:solidFill>
              </a:rPr>
              <a:t>.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spc="-20" dirty="0" smtClean="0">
                <a:solidFill>
                  <a:srgbClr val="000099"/>
                </a:solidFill>
              </a:rPr>
              <a:t>Это слово «лишнее»</a:t>
            </a:r>
            <a:endParaRPr lang="ru-RU" sz="2400" b="1" spc="-20" dirty="0">
              <a:solidFill>
                <a:srgbClr val="000099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28894" y="1785926"/>
            <a:ext cx="6215106" cy="4124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dirty="0" smtClean="0">
                <a:solidFill>
                  <a:srgbClr val="000099"/>
                </a:solidFill>
              </a:rPr>
              <a:t>Записать гласную букву </a:t>
            </a:r>
            <a:r>
              <a:rPr lang="ru-RU" sz="3000" b="1" dirty="0" smtClean="0">
                <a:solidFill>
                  <a:srgbClr val="FF0000"/>
                </a:solidFill>
              </a:rPr>
              <a:t>- а</a:t>
            </a:r>
            <a:r>
              <a:rPr lang="ru-RU" sz="3000" b="1" dirty="0" smtClean="0">
                <a:solidFill>
                  <a:srgbClr val="000099"/>
                </a:solidFill>
              </a:rPr>
              <a:t> с первой буквой второго и пятого слова. Она обозначает парный звонкий согласный звук.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err="1" smtClean="0">
                <a:solidFill>
                  <a:srgbClr val="C00000"/>
                </a:solidFill>
              </a:rPr>
              <a:t>Аа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Ааа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Аааа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Ааааа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err="1" smtClean="0">
                <a:solidFill>
                  <a:srgbClr val="C00000"/>
                </a:solidFill>
              </a:rPr>
              <a:t>Ва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Ваа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Вааа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Ваааа</a:t>
            </a:r>
            <a:endParaRPr lang="ru-RU" sz="4400" b="1" dirty="0" smtClean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5720" y="2643182"/>
            <a:ext cx="8644030" cy="2031325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 algn="ctr"/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Аа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Ааа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Аааа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Ааааа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</a:p>
          <a:p>
            <a:pPr algn="ctr"/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Ва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Ваа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Вааа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6600" dirty="0" err="1" smtClean="0">
                <a:solidFill>
                  <a:schemeClr val="tx2"/>
                </a:solidFill>
                <a:latin typeface="Calligraph" pitchFamily="2" charset="0"/>
              </a:rPr>
              <a:t>Ваааа</a:t>
            </a:r>
            <a:r>
              <a:rPr lang="ru-RU" sz="66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6600" dirty="0">
              <a:solidFill>
                <a:schemeClr val="tx2"/>
              </a:solidFill>
              <a:latin typeface="Calligraph" pitchFamily="2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42844" y="3071810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14282" y="5572140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14810" y="357187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В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7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6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286116" y="1428736"/>
            <a:ext cx="585791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spc="-40" dirty="0" smtClean="0">
                <a:solidFill>
                  <a:srgbClr val="000099"/>
                </a:solidFill>
              </a:rPr>
              <a:t>Вставить пропущенные буквы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86116" y="1895765"/>
            <a:ext cx="435771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dirty="0" smtClean="0">
                <a:solidFill>
                  <a:srgbClr val="000099"/>
                </a:solidFill>
              </a:rPr>
              <a:t>Найти в словах общее</a:t>
            </a:r>
            <a:endParaRPr lang="ru-RU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660952"/>
            <a:ext cx="4714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0099"/>
                </a:solidFill>
              </a:rPr>
              <a:t>Найти «лишнее» слово</a:t>
            </a:r>
            <a:endParaRPr lang="ru-RU" sz="3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1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 build="allAtOnce"/>
      <p:bldP spid="19" grpId="1" build="allAtOnce"/>
      <p:bldP spid="20" grpId="0" build="allAtOnce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43" grpId="0" build="allAtOnce"/>
      <p:bldP spid="44" grpId="0"/>
      <p:bldP spid="25" grpId="0"/>
      <p:bldP spid="25" grpId="1"/>
      <p:bldP spid="31" grpId="0" build="allAtOnce"/>
      <p:bldP spid="32" grpId="0" build="allAtOnce"/>
      <p:bldP spid="35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3114668" cy="746125"/>
          </a:xfrm>
        </p:spPr>
        <p:txBody>
          <a:bodyPr/>
          <a:lstStyle/>
          <a:p>
            <a:r>
              <a:rPr lang="ru-RU" u="sng" dirty="0" smtClean="0"/>
              <a:t>Источники</a:t>
            </a:r>
            <a:endParaRPr lang="ru-RU" u="sng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48" y="1428736"/>
            <a:ext cx="8072437" cy="489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</a:rPr>
              <a:t>Я.Ш. </a:t>
            </a:r>
            <a:r>
              <a:rPr lang="ru-RU" sz="1600" b="1" dirty="0" err="1" smtClean="0">
                <a:solidFill>
                  <a:srgbClr val="000099"/>
                </a:solidFill>
              </a:rPr>
              <a:t>Гараева</a:t>
            </a:r>
            <a:r>
              <a:rPr lang="ru-RU" sz="1600" b="1" dirty="0" smtClean="0">
                <a:solidFill>
                  <a:srgbClr val="000099"/>
                </a:solidFill>
              </a:rPr>
              <a:t>  </a:t>
            </a:r>
            <a:r>
              <a:rPr lang="ru-RU" sz="1600" b="1" dirty="0">
                <a:solidFill>
                  <a:srgbClr val="000099"/>
                </a:solidFill>
              </a:rPr>
              <a:t>Поурочные разработки по русскому языку к </a:t>
            </a:r>
            <a:r>
              <a:rPr lang="ru-RU" sz="1600" b="1" dirty="0" smtClean="0">
                <a:solidFill>
                  <a:srgbClr val="000099"/>
                </a:solidFill>
              </a:rPr>
              <a:t>учебному комплекту Т.Г. </a:t>
            </a:r>
            <a:r>
              <a:rPr lang="ru-RU" sz="1600" b="1" dirty="0" err="1" smtClean="0">
                <a:solidFill>
                  <a:srgbClr val="000099"/>
                </a:solidFill>
              </a:rPr>
              <a:t>Рамзаевой</a:t>
            </a:r>
            <a:r>
              <a:rPr lang="ru-RU" sz="1600" b="1" dirty="0" smtClean="0">
                <a:solidFill>
                  <a:srgbClr val="000099"/>
                </a:solidFill>
              </a:rPr>
              <a:t> , «ВАКО» Москва,  </a:t>
            </a:r>
            <a:r>
              <a:rPr lang="ru-RU" sz="1600" b="1" dirty="0">
                <a:solidFill>
                  <a:srgbClr val="000099"/>
                </a:solidFill>
              </a:rPr>
              <a:t>2006г</a:t>
            </a:r>
            <a:r>
              <a:rPr lang="ru-RU" sz="1600" b="1" dirty="0" smtClean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b="1" dirty="0" smtClean="0">
                <a:solidFill>
                  <a:srgbClr val="000099"/>
                </a:solidFill>
              </a:rPr>
              <a:t> Г.А. Бакулина  Интеллектуальное развитие младших школьников на уроках русского языка, «</a:t>
            </a:r>
            <a:r>
              <a:rPr lang="ru-RU" sz="1600" b="1" dirty="0" err="1" smtClean="0">
                <a:solidFill>
                  <a:srgbClr val="000099"/>
                </a:solidFill>
              </a:rPr>
              <a:t>Владос</a:t>
            </a:r>
            <a:r>
              <a:rPr lang="ru-RU" sz="1600" b="1" dirty="0" smtClean="0">
                <a:solidFill>
                  <a:srgbClr val="000099"/>
                </a:solidFill>
              </a:rPr>
              <a:t>» Москва, 2001г.</a:t>
            </a:r>
            <a:endParaRPr lang="ru-RU" sz="1600" b="1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b="1" dirty="0">
                <a:solidFill>
                  <a:srgbClr val="000099"/>
                </a:solidFill>
              </a:rPr>
              <a:t> О.Н </a:t>
            </a:r>
            <a:r>
              <a:rPr lang="ru-RU" sz="1600" b="1" dirty="0" err="1">
                <a:solidFill>
                  <a:srgbClr val="000099"/>
                </a:solidFill>
              </a:rPr>
              <a:t>Пупышева</a:t>
            </a:r>
            <a:r>
              <a:rPr lang="ru-RU" sz="1600" b="1" dirty="0">
                <a:solidFill>
                  <a:srgbClr val="000099"/>
                </a:solidFill>
              </a:rPr>
              <a:t> Олимпиадные задания, </a:t>
            </a:r>
            <a:r>
              <a:rPr lang="ru-RU" sz="1600" b="1" dirty="0" smtClean="0">
                <a:solidFill>
                  <a:srgbClr val="000099"/>
                </a:solidFill>
              </a:rPr>
              <a:t>«</a:t>
            </a:r>
            <a:r>
              <a:rPr lang="ru-RU" sz="1600" b="1" dirty="0">
                <a:solidFill>
                  <a:srgbClr val="000099"/>
                </a:solidFill>
              </a:rPr>
              <a:t>ВАКО</a:t>
            </a:r>
            <a:r>
              <a:rPr lang="ru-RU" sz="1600" b="1" dirty="0" smtClean="0">
                <a:solidFill>
                  <a:srgbClr val="000099"/>
                </a:solidFill>
              </a:rPr>
              <a:t>» Москва, </a:t>
            </a:r>
            <a:r>
              <a:rPr lang="ru-RU" sz="1600" b="1" dirty="0">
                <a:solidFill>
                  <a:srgbClr val="000099"/>
                </a:solidFill>
              </a:rPr>
              <a:t>2006г</a:t>
            </a:r>
            <a:r>
              <a:rPr lang="ru-RU" sz="1600" b="1" dirty="0" smtClean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b="1" dirty="0" smtClean="0">
                <a:solidFill>
                  <a:srgbClr val="000099"/>
                </a:solidFill>
              </a:rPr>
              <a:t> И.В. </a:t>
            </a:r>
            <a:r>
              <a:rPr lang="ru-RU" sz="1600" b="1" dirty="0" err="1" smtClean="0">
                <a:solidFill>
                  <a:srgbClr val="000099"/>
                </a:solidFill>
              </a:rPr>
              <a:t>Мукашева</a:t>
            </a:r>
            <a:r>
              <a:rPr lang="ru-RU" sz="1600" b="1" dirty="0" smtClean="0">
                <a:solidFill>
                  <a:srgbClr val="000099"/>
                </a:solidFill>
              </a:rPr>
              <a:t> Готовимся к олимпиаде по русскому языку, «Экстремум» Волгоград, 2006г.</a:t>
            </a:r>
            <a:endParaRPr lang="ru-RU" sz="1600" b="1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b="1" dirty="0">
                <a:solidFill>
                  <a:srgbClr val="000099"/>
                </a:solidFill>
              </a:rPr>
              <a:t> Н.М. </a:t>
            </a:r>
            <a:r>
              <a:rPr lang="ru-RU" sz="1600" b="1" dirty="0" err="1">
                <a:solidFill>
                  <a:srgbClr val="000099"/>
                </a:solidFill>
              </a:rPr>
              <a:t>Бетенькова</a:t>
            </a:r>
            <a:r>
              <a:rPr lang="ru-RU" sz="1600" b="1" dirty="0">
                <a:solidFill>
                  <a:srgbClr val="000099"/>
                </a:solidFill>
              </a:rPr>
              <a:t>, Д.С. Фонин Конкурс грамотеев , </a:t>
            </a:r>
            <a:r>
              <a:rPr lang="ru-RU" sz="1600" b="1" dirty="0" smtClean="0">
                <a:solidFill>
                  <a:srgbClr val="000099"/>
                </a:solidFill>
              </a:rPr>
              <a:t>ПРОСВЕЩЕНИЕ  АО </a:t>
            </a:r>
            <a:r>
              <a:rPr lang="ru-RU" sz="1600" b="1" dirty="0">
                <a:solidFill>
                  <a:srgbClr val="000099"/>
                </a:solidFill>
              </a:rPr>
              <a:t>«Учебная литература</a:t>
            </a:r>
            <a:r>
              <a:rPr lang="ru-RU" sz="1600" b="1" dirty="0" smtClean="0">
                <a:solidFill>
                  <a:srgbClr val="000099"/>
                </a:solidFill>
              </a:rPr>
              <a:t>» Москва , </a:t>
            </a:r>
            <a:r>
              <a:rPr lang="ru-RU" sz="1600" b="1" dirty="0">
                <a:solidFill>
                  <a:srgbClr val="000099"/>
                </a:solidFill>
              </a:rPr>
              <a:t>1995г</a:t>
            </a:r>
            <a:r>
              <a:rPr lang="ru-RU" sz="1600" b="1" dirty="0" smtClean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b="1" dirty="0" smtClean="0">
                <a:solidFill>
                  <a:srgbClr val="000099"/>
                </a:solidFill>
              </a:rPr>
              <a:t> В.И. Николаев Школьный словообразовательный словарь,  «</a:t>
            </a:r>
            <a:r>
              <a:rPr lang="ru-RU" sz="1600" b="1" dirty="0" err="1" smtClean="0">
                <a:solidFill>
                  <a:srgbClr val="000099"/>
                </a:solidFill>
              </a:rPr>
              <a:t>Центрполиграф</a:t>
            </a:r>
            <a:r>
              <a:rPr lang="ru-RU" sz="1600" b="1" smtClean="0">
                <a:solidFill>
                  <a:srgbClr val="000099"/>
                </a:solidFill>
              </a:rPr>
              <a:t>» </a:t>
            </a:r>
            <a:r>
              <a:rPr lang="ru-RU" sz="1600" b="1" dirty="0" smtClean="0">
                <a:solidFill>
                  <a:srgbClr val="000099"/>
                </a:solidFill>
              </a:rPr>
              <a:t>Москва, 2008г.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b="1" dirty="0" smtClean="0">
                <a:solidFill>
                  <a:srgbClr val="000099"/>
                </a:solidFill>
              </a:rPr>
              <a:t> в авторской заставке и фоновой картинке использованы кадры и </a:t>
            </a:r>
            <a:r>
              <a:rPr lang="ru-RU" sz="1600" b="1" dirty="0" err="1" smtClean="0">
                <a:solidFill>
                  <a:srgbClr val="000099"/>
                </a:solidFill>
              </a:rPr>
              <a:t>аудиофрагмент</a:t>
            </a:r>
            <a:r>
              <a:rPr lang="ru-RU" sz="1600" b="1" dirty="0" smtClean="0">
                <a:solidFill>
                  <a:srgbClr val="000099"/>
                </a:solidFill>
              </a:rPr>
              <a:t> из мультфильма «Котенок с улицы </a:t>
            </a:r>
            <a:r>
              <a:rPr lang="ru-RU" sz="1600" b="1" dirty="0" err="1" smtClean="0">
                <a:solidFill>
                  <a:srgbClr val="000099"/>
                </a:solidFill>
              </a:rPr>
              <a:t>Лизюкова</a:t>
            </a:r>
            <a:r>
              <a:rPr lang="ru-RU" sz="1600" b="1" dirty="0" smtClean="0">
                <a:solidFill>
                  <a:srgbClr val="000099"/>
                </a:solidFill>
              </a:rPr>
              <a:t>»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5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4" y="0"/>
            <a:ext cx="7643834" cy="1055687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букву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3214710" cy="367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репа</a:t>
            </a:r>
          </a:p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кора</a:t>
            </a:r>
          </a:p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кит</a:t>
            </a:r>
            <a:endParaRPr lang="ru-RU" sz="5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2000241"/>
            <a:ext cx="5429256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буквы: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находится в корне слова;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согласная;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обозначает звук: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парный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глухой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мягкий</a:t>
            </a:r>
            <a:endParaRPr lang="ru-RU" dirty="0"/>
          </a:p>
        </p:txBody>
      </p:sp>
      <p:sp>
        <p:nvSpPr>
          <p:cNvPr id="7" name="Дуга 6"/>
          <p:cNvSpPr/>
          <p:nvPr/>
        </p:nvSpPr>
        <p:spPr>
          <a:xfrm>
            <a:off x="500034" y="4572008"/>
            <a:ext cx="1000132" cy="500066"/>
          </a:xfrm>
          <a:prstGeom prst="arc">
            <a:avLst>
              <a:gd name="adj1" fmla="val 10922107"/>
              <a:gd name="adj2" fmla="val 0"/>
            </a:avLst>
          </a:prstGeom>
          <a:ln w="508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8596" y="5286388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0628" y="550070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Буква </a:t>
            </a:r>
            <a:r>
              <a:rPr lang="ru-RU" sz="4000" b="1" dirty="0" smtClean="0">
                <a:solidFill>
                  <a:srgbClr val="C00000"/>
                </a:solidFill>
              </a:rPr>
              <a:t>К</a:t>
            </a:r>
            <a:r>
              <a:rPr lang="ru-RU" sz="4000" b="1" dirty="0" smtClean="0">
                <a:solidFill>
                  <a:srgbClr val="000099"/>
                </a:solidFill>
              </a:rPr>
              <a:t>.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06" y="2656170"/>
            <a:ext cx="9072626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ак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аак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ааак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кааа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каа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2891379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ак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аак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ааак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кааа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каа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8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4" grpId="0" build="allAtOnce"/>
      <p:bldP spid="7" grpId="0" animBg="1"/>
      <p:bldP spid="7" grpId="1" animBg="1"/>
      <p:bldP spid="12" grpId="0"/>
      <p:bldP spid="12" grpId="1"/>
      <p:bldP spid="13" grpId="0" build="allAtOnce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4" y="0"/>
            <a:ext cx="7643834" cy="1055687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букву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321471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chemeClr val="accent3">
                    <a:lumMod val="25000"/>
                  </a:schemeClr>
                </a:solidFill>
              </a:rPr>
              <a:t>нос</a:t>
            </a:r>
          </a:p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chemeClr val="accent3">
                    <a:lumMod val="25000"/>
                  </a:schemeClr>
                </a:solidFill>
              </a:rPr>
              <a:t>лак</a:t>
            </a:r>
          </a:p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chemeClr val="accent3">
                    <a:lumMod val="25000"/>
                  </a:schemeClr>
                </a:solidFill>
              </a:rPr>
              <a:t>лён</a:t>
            </a:r>
            <a:endParaRPr lang="ru-RU" sz="66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2000241"/>
            <a:ext cx="5429256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буквы: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находится в корне слова;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согласная;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обозначает звук: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непарный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звонкий</a:t>
            </a:r>
          </a:p>
          <a:p>
            <a:r>
              <a:rPr lang="ru-RU" sz="3000" b="1" dirty="0" smtClean="0">
                <a:solidFill>
                  <a:srgbClr val="000099"/>
                </a:solidFill>
              </a:rPr>
              <a:t>			мягкий</a:t>
            </a:r>
            <a:endParaRPr lang="ru-RU" dirty="0"/>
          </a:p>
        </p:txBody>
      </p:sp>
      <p:sp>
        <p:nvSpPr>
          <p:cNvPr id="7" name="Дуга 6"/>
          <p:cNvSpPr/>
          <p:nvPr/>
        </p:nvSpPr>
        <p:spPr>
          <a:xfrm>
            <a:off x="500034" y="5072074"/>
            <a:ext cx="1357322" cy="571504"/>
          </a:xfrm>
          <a:prstGeom prst="arc">
            <a:avLst>
              <a:gd name="adj1" fmla="val 10922107"/>
              <a:gd name="adj2" fmla="val 0"/>
            </a:avLst>
          </a:prstGeom>
          <a:ln w="508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034" y="592933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0628" y="550070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Буква </a:t>
            </a:r>
            <a:r>
              <a:rPr lang="ru-RU" sz="4000" b="1" dirty="0" smtClean="0">
                <a:solidFill>
                  <a:srgbClr val="C00000"/>
                </a:solidFill>
              </a:rPr>
              <a:t>Л</a:t>
            </a:r>
            <a:r>
              <a:rPr lang="ru-RU" sz="4000" b="1" dirty="0" smtClean="0">
                <a:solidFill>
                  <a:srgbClr val="000099"/>
                </a:solidFill>
              </a:rPr>
              <a:t>.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06" y="3214686"/>
            <a:ext cx="9072626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лб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лв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лг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лд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лж</a:t>
            </a:r>
            <a:r>
              <a:rPr lang="ru-RU" sz="4800" b="1" dirty="0" smtClean="0">
                <a:solidFill>
                  <a:srgbClr val="C00000"/>
                </a:solidFill>
              </a:rPr>
              <a:t>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2911144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лб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лв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лг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лд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800" dirty="0" err="1" smtClean="0">
                <a:solidFill>
                  <a:schemeClr val="tx2"/>
                </a:solidFill>
                <a:latin typeface="Calligraph" pitchFamily="2" charset="0"/>
              </a:rPr>
              <a:t>лж</a:t>
            </a:r>
            <a:r>
              <a:rPr lang="ru-RU" sz="8800" dirty="0" smtClean="0">
                <a:solidFill>
                  <a:schemeClr val="tx2"/>
                </a:solidFill>
                <a:latin typeface="Calligraph" pitchFamily="2" charset="0"/>
              </a:rPr>
              <a:t> …</a:t>
            </a:r>
            <a:endParaRPr lang="ru-RU" sz="88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9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4" grpId="0" build="allAtOnce"/>
      <p:bldP spid="7" grpId="0" animBg="1"/>
      <p:bldP spid="7" grpId="1" animBg="1"/>
      <p:bldP spid="12" grpId="0"/>
      <p:bldP spid="12" grpId="1"/>
      <p:bldP spid="13" grpId="0" build="allAtOnce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715304" cy="1127125"/>
          </a:xfrm>
        </p:spPr>
        <p:txBody>
          <a:bodyPr lIns="0" tIns="0" rIns="0" bIns="0"/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636835"/>
            <a:ext cx="2857520" cy="4832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печка</a:t>
            </a:r>
          </a:p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объезд</a:t>
            </a:r>
          </a:p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теплица</a:t>
            </a:r>
          </a:p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штопка</a:t>
            </a:r>
            <a:endParaRPr lang="ru-RU" sz="5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42" y="1571612"/>
            <a:ext cx="52149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первая буква не обозначает звука;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вторая буква имеется в корне каждого слова, в котором нет приставки;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третья буква является безударной гласной в корне</a:t>
            </a:r>
            <a:endParaRPr lang="ru-R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5741275"/>
            <a:ext cx="464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Ъ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П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Е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786058"/>
            <a:ext cx="860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ъпе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пеъ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еъп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ъпе</a:t>
            </a:r>
            <a:r>
              <a:rPr lang="ru-RU" sz="4800" b="1" dirty="0" smtClean="0">
                <a:solidFill>
                  <a:srgbClr val="C00000"/>
                </a:solidFill>
              </a:rPr>
              <a:t> 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105693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ъпе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пеъ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еъп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ъпе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2143116"/>
            <a:ext cx="428628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357290" y="1785926"/>
            <a:ext cx="285752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214282" y="1928802"/>
            <a:ext cx="1000132" cy="357190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00100" y="3929066"/>
            <a:ext cx="500066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180330" y="3226934"/>
            <a:ext cx="819770" cy="130628"/>
          </a:xfrm>
          <a:custGeom>
            <a:avLst/>
            <a:gdLst>
              <a:gd name="connsiteX0" fmla="*/ 0 w 676894"/>
              <a:gd name="connsiteY0" fmla="*/ 11875 h 130628"/>
              <a:gd name="connsiteX1" fmla="*/ 676894 w 676894"/>
              <a:gd name="connsiteY1" fmla="*/ 0 h 130628"/>
              <a:gd name="connsiteX2" fmla="*/ 676894 w 676894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894" h="130628">
                <a:moveTo>
                  <a:pt x="0" y="11875"/>
                </a:moveTo>
                <a:lnTo>
                  <a:pt x="676894" y="0"/>
                </a:lnTo>
                <a:lnTo>
                  <a:pt x="676894" y="13062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1571604" y="3143248"/>
            <a:ext cx="1000132" cy="357190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142844" y="4429132"/>
            <a:ext cx="1500198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714480" y="4286256"/>
            <a:ext cx="714380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4643446"/>
            <a:ext cx="428628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214282" y="5643578"/>
            <a:ext cx="1571636" cy="285752"/>
          </a:xfrm>
          <a:prstGeom prst="arc">
            <a:avLst>
              <a:gd name="adj1" fmla="val 10710741"/>
              <a:gd name="adj2" fmla="val 0"/>
            </a:avLst>
          </a:pr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857356" y="5572140"/>
            <a:ext cx="285752" cy="285752"/>
          </a:xfrm>
          <a:custGeom>
            <a:avLst/>
            <a:gdLst>
              <a:gd name="connsiteX0" fmla="*/ 0 w 9144000"/>
              <a:gd name="connsiteY0" fmla="*/ 5379522 h 5415148"/>
              <a:gd name="connsiteX1" fmla="*/ 4607626 w 9144000"/>
              <a:gd name="connsiteY1" fmla="*/ 0 h 5415148"/>
              <a:gd name="connsiteX2" fmla="*/ 9144000 w 9144000"/>
              <a:gd name="connsiteY2" fmla="*/ 5415148 h 5415148"/>
              <a:gd name="connsiteX3" fmla="*/ 9144000 w 9144000"/>
              <a:gd name="connsiteY3" fmla="*/ 5415148 h 54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415148">
                <a:moveTo>
                  <a:pt x="0" y="5379522"/>
                </a:moveTo>
                <a:lnTo>
                  <a:pt x="4607626" y="0"/>
                </a:lnTo>
                <a:lnTo>
                  <a:pt x="9144000" y="5415148"/>
                </a:lnTo>
                <a:lnTo>
                  <a:pt x="9144000" y="5415148"/>
                </a:lnTo>
              </a:path>
            </a:pathLst>
          </a:custGeom>
          <a:ln w="635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14546" y="5857892"/>
            <a:ext cx="428628" cy="4286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42844" y="2714620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57224" y="514351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428728" y="6357958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28596" y="514351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10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8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allAtOnce"/>
      <p:bldP spid="5" grpId="0"/>
      <p:bldP spid="5" grpId="1"/>
      <p:bldP spid="6" grpId="0" build="allAtOnce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4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953</TotalTime>
  <Words>4057</Words>
  <Application>Microsoft Office PowerPoint</Application>
  <PresentationFormat>Экран (4:3)</PresentationFormat>
  <Paragraphs>1046</Paragraphs>
  <Slides>60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5" baseType="lpstr">
      <vt:lpstr>Arial</vt:lpstr>
      <vt:lpstr>Calligraph</vt:lpstr>
      <vt:lpstr>Wingdings</vt:lpstr>
      <vt:lpstr>Calibri</vt:lpstr>
      <vt:lpstr>Тема4</vt:lpstr>
      <vt:lpstr>Содержание</vt:lpstr>
      <vt:lpstr>Выполнить задание и  найти буквы</vt:lpstr>
      <vt:lpstr>Найти зашифрованные буквы</vt:lpstr>
      <vt:lpstr>Выполнить задание и  найти буквы</vt:lpstr>
      <vt:lpstr>Выполнить задание и  найти букву</vt:lpstr>
      <vt:lpstr>Выполнить задание и  найти буквы</vt:lpstr>
      <vt:lpstr>Выполнить задание и  найти букву</vt:lpstr>
      <vt:lpstr>Выполнить задание и  найти букву</vt:lpstr>
      <vt:lpstr>Выполнить задание и  найти буквы</vt:lpstr>
      <vt:lpstr>Найти букву</vt:lpstr>
      <vt:lpstr>Вставить пропущенные буквы. Выполнить задание</vt:lpstr>
      <vt:lpstr>Выполнить задание и  найти буквы</vt:lpstr>
      <vt:lpstr>Выполнить задание и  найти буквы</vt:lpstr>
      <vt:lpstr>Выполнить задание и  найти буквы</vt:lpstr>
      <vt:lpstr>Выполнить задание и  найти буквы</vt:lpstr>
      <vt:lpstr>Выполнить задание и  найти буквы</vt:lpstr>
      <vt:lpstr>Выполнить задание и  найти буквы</vt:lpstr>
      <vt:lpstr>Найти зашифрованные буквы</vt:lpstr>
      <vt:lpstr>Найти зашифрованные буквы</vt:lpstr>
      <vt:lpstr>Найти зашифрованные буквы</vt:lpstr>
      <vt:lpstr>Определить времена глаголов. Выполнить задание и найти буквы</vt:lpstr>
      <vt:lpstr>Найти зашифрованные буквы</vt:lpstr>
      <vt:lpstr>Вставить пропущенные буквы. Выполнить задание.</vt:lpstr>
      <vt:lpstr>Вставить пропущенные буквы. Выполнить задание</vt:lpstr>
      <vt:lpstr>Найти зашифрованные буквы</vt:lpstr>
      <vt:lpstr>Выполнить задание и  найти буквы</vt:lpstr>
      <vt:lpstr>Выполнить задание и  найти буквы</vt:lpstr>
      <vt:lpstr>Выполнить задание и  найти буквы</vt:lpstr>
      <vt:lpstr>Найти зашифрованные буквы</vt:lpstr>
      <vt:lpstr>Выполнить задание и  найти буквы</vt:lpstr>
      <vt:lpstr>Выполнить задание и  найти буквы</vt:lpstr>
      <vt:lpstr>Выполнить задание и  найти букву</vt:lpstr>
      <vt:lpstr>Выполнить задание и  найти букву</vt:lpstr>
      <vt:lpstr>Выполнить задание и  найти буквы</vt:lpstr>
      <vt:lpstr>Выполнить задание и  найти букву</vt:lpstr>
      <vt:lpstr>Выполнить задание и  найти букву</vt:lpstr>
      <vt:lpstr>Выполнить задание и  найти буквы</vt:lpstr>
      <vt:lpstr>Выполнить задание и  найти буквы</vt:lpstr>
      <vt:lpstr>Выполнить задание и  найти буквы</vt:lpstr>
      <vt:lpstr>Выполнить задание и  найти буквы</vt:lpstr>
      <vt:lpstr>Выполнить задание и  найти буквы</vt:lpstr>
      <vt:lpstr>Выполнить задание и  найти буквы</vt:lpstr>
      <vt:lpstr>Эта буква поможет разделить слова на две группы</vt:lpstr>
      <vt:lpstr>Эта буква поможет разделить слова на две группы</vt:lpstr>
      <vt:lpstr>Эта буква поможет разделить слова на две группы</vt:lpstr>
      <vt:lpstr>Выполнить задание. Разделить слова на группы</vt:lpstr>
      <vt:lpstr>Разделить слова на группы.  Выполнить задание и найти буквы</vt:lpstr>
      <vt:lpstr>С помощью этих букв разделите слова на три группы </vt:lpstr>
      <vt:lpstr>Заполнить пустые клетки.  Найти логическую связь</vt:lpstr>
      <vt:lpstr>Заполнить пустые клетки.  Найти логическую связь</vt:lpstr>
      <vt:lpstr>Заполнить пустые клетки.  Найти логическую связь</vt:lpstr>
      <vt:lpstr>Заполнить пустые клетки.  Найти логическую связь</vt:lpstr>
      <vt:lpstr>Найти зашифрованные буквы</vt:lpstr>
      <vt:lpstr>Найти зашифрованные буквы</vt:lpstr>
      <vt:lpstr>Найти зашифрованные буквы</vt:lpstr>
      <vt:lpstr>Найти зашифрованные буквы</vt:lpstr>
      <vt:lpstr>Выполнить задание и  найти буквы</vt:lpstr>
      <vt:lpstr>Найти общую букву в словах - антонимах</vt:lpstr>
      <vt:lpstr>Найти зашифрованные буквы</vt:lpstr>
      <vt:lpstr>Источники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Глагол</dc:title>
  <dc:creator>Игорь</dc:creator>
  <cp:lastModifiedBy>Учитель</cp:lastModifiedBy>
  <cp:revision>117</cp:revision>
  <dcterms:created xsi:type="dcterms:W3CDTF">2011-09-08T06:48:08Z</dcterms:created>
  <dcterms:modified xsi:type="dcterms:W3CDTF">2014-01-16T02:14:10Z</dcterms:modified>
</cp:coreProperties>
</file>